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8" r:id="rId4"/>
    <p:sldId id="267" r:id="rId5"/>
    <p:sldId id="276" r:id="rId6"/>
    <p:sldId id="272" r:id="rId7"/>
    <p:sldId id="273" r:id="rId8"/>
    <p:sldId id="274" r:id="rId9"/>
    <p:sldId id="275" r:id="rId10"/>
    <p:sldId id="286" r:id="rId11"/>
    <p:sldId id="266" r:id="rId12"/>
    <p:sldId id="270" r:id="rId13"/>
    <p:sldId id="269" r:id="rId14"/>
    <p:sldId id="271" r:id="rId15"/>
    <p:sldId id="287" r:id="rId16"/>
    <p:sldId id="258" r:id="rId17"/>
    <p:sldId id="277" r:id="rId18"/>
    <p:sldId id="278" r:id="rId19"/>
    <p:sldId id="291" r:id="rId20"/>
    <p:sldId id="280" r:id="rId21"/>
    <p:sldId id="281" r:id="rId22"/>
    <p:sldId id="282" r:id="rId23"/>
    <p:sldId id="283" r:id="rId24"/>
    <p:sldId id="284" r:id="rId25"/>
    <p:sldId id="285" r:id="rId26"/>
    <p:sldId id="288" r:id="rId27"/>
    <p:sldId id="260" r:id="rId28"/>
    <p:sldId id="289" r:id="rId29"/>
    <p:sldId id="261" r:id="rId30"/>
    <p:sldId id="262" r:id="rId31"/>
    <p:sldId id="263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020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DCA36-34E6-4400-9A24-A74C3CC33D10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BE37-430F-4D03-A1B4-21A834D8D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1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ABE37-430F-4D03-A1B4-21A834D8D2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24180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0522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5425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113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6178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73951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2201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4369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8481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3654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68493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8498A-D4CC-4D29-9BB2-AF81758290F4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1666-DC82-49A5-B6C3-77F68DD4A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f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10" Type="http://schemas.openxmlformats.org/officeDocument/2006/relationships/image" Target="../media/image15.png"/><Relationship Id="rId4" Type="http://schemas.openxmlformats.org/officeDocument/2006/relationships/image" Target="../media/image59.png"/><Relationship Id="rId9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hyperlink" Target="https://www.imgtools.co/face-extrac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A7%88%EB%85%80-%EB%AA%A8%EC%9E%90-%EB%A7%88%EB%B2%95%EC%82%AC-%EC%A4%84%EB%AC%B4%EB%8A%AC-%EB%B3%B4%EB%9D%BC%EC%83%89-%ED%95%91%ED%81%AC-%EB%B8%94%EB%9E%99-%ED%95%A0%EB%A1%9C%EC%9C%88-%EB%B2%84%ED%81%B4-31235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19872" y="1052737"/>
            <a:ext cx="2304256" cy="216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 Idol Tone Harry 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55776" y="260648"/>
            <a:ext cx="4032448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Model</a:t>
            </a:r>
            <a:endParaRPr lang="ko-KR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591780" y="980728"/>
            <a:ext cx="39604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08104" y="399577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이재필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최성진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김찬수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강요셉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7704" y="399577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 book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4D6BF-7FDD-2C2D-4BE0-71298D324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6" y="1700808"/>
            <a:ext cx="2076822" cy="20768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768A33-4737-E0D2-0F96-59F608A96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6" y="4581128"/>
            <a:ext cx="2159946" cy="20768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083C4-92F9-EC8F-C8F2-BC50667D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943" y="1699309"/>
            <a:ext cx="2076821" cy="20736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F5C953-6D3D-8374-8939-D9AB800A0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67" y="1700808"/>
            <a:ext cx="2594156" cy="20753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858ED5-C483-748E-2F68-1BFBB77B09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22" y="1696160"/>
            <a:ext cx="2076821" cy="207682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BB31E9F-AD37-83B1-1C4F-680CB73B8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20" y="4581129"/>
            <a:ext cx="2159946" cy="20768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7C5EE14-EAB7-4318-12A3-B51E77B28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94" y="4581128"/>
            <a:ext cx="2159946" cy="207682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FC1E177-8865-2583-F955-C461B53AC5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67" y="4581125"/>
            <a:ext cx="2159946" cy="20768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EA6664C-7000-47F3-8D0B-F9FB242A3E44}"/>
              </a:ext>
            </a:extLst>
          </p:cNvPr>
          <p:cNvSpPr/>
          <p:nvPr/>
        </p:nvSpPr>
        <p:spPr>
          <a:xfrm>
            <a:off x="0" y="1484784"/>
            <a:ext cx="9144000" cy="2510988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5E5D4E-D3AB-2AD9-7301-1CABB858BD9F}"/>
              </a:ext>
            </a:extLst>
          </p:cNvPr>
          <p:cNvSpPr/>
          <p:nvPr/>
        </p:nvSpPr>
        <p:spPr>
          <a:xfrm>
            <a:off x="0" y="4365104"/>
            <a:ext cx="9144000" cy="2510988"/>
          </a:xfrm>
          <a:prstGeom prst="rect">
            <a:avLst/>
          </a:prstGeom>
          <a:solidFill>
            <a:schemeClr val="tx1">
              <a:lumMod val="95000"/>
              <a:lumOff val="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29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8273D2-4905-304E-FC9E-F9A39C8D5399}"/>
              </a:ext>
            </a:extLst>
          </p:cNvPr>
          <p:cNvSpPr/>
          <p:nvPr/>
        </p:nvSpPr>
        <p:spPr>
          <a:xfrm>
            <a:off x="0" y="-16129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141A4A-95E3-6BAB-D1B6-C1A1F7EF66A0}"/>
              </a:ext>
            </a:extLst>
          </p:cNvPr>
          <p:cNvSpPr/>
          <p:nvPr/>
        </p:nvSpPr>
        <p:spPr>
          <a:xfrm>
            <a:off x="0" y="6447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04E3-6495-1AEC-FB15-E99B4FD5C760}"/>
              </a:ext>
            </a:extLst>
          </p:cNvPr>
          <p:cNvSpPr txBox="1"/>
          <p:nvPr/>
        </p:nvSpPr>
        <p:spPr>
          <a:xfrm>
            <a:off x="2267744" y="2551837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쿨톤</a:t>
            </a:r>
            <a:r>
              <a:rPr lang="ko-KR" altLang="en-US" sz="60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 </a:t>
            </a:r>
            <a:r>
              <a:rPr lang="ko-KR" altLang="en-US" sz="6000" dirty="0" err="1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웜톤</a:t>
            </a:r>
            <a:r>
              <a:rPr lang="ko-KR" altLang="en-US" sz="60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 구분</a:t>
            </a:r>
            <a:endParaRPr lang="en-US" altLang="ko-KR" sz="60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Tone)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9CD8B-0CC6-E706-A767-CF34DA790D46}"/>
              </a:ext>
            </a:extLst>
          </p:cNvPr>
          <p:cNvSpPr/>
          <p:nvPr/>
        </p:nvSpPr>
        <p:spPr>
          <a:xfrm>
            <a:off x="-324544" y="2060848"/>
            <a:ext cx="9721080" cy="25922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B0231-DC40-410D-E2F7-65599D245C3A}"/>
              </a:ext>
            </a:extLst>
          </p:cNvPr>
          <p:cNvSpPr txBox="1"/>
          <p:nvPr/>
        </p:nvSpPr>
        <p:spPr>
          <a:xfrm>
            <a:off x="-180528" y="213285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88220039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>
            <a:endCxn id="1028" idx="0"/>
          </p:cNvCxnSpPr>
          <p:nvPr/>
        </p:nvCxnSpPr>
        <p:spPr>
          <a:xfrm>
            <a:off x="1521120" y="4941168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028" idx="0"/>
          </p:cNvCxnSpPr>
          <p:nvPr/>
        </p:nvCxnSpPr>
        <p:spPr>
          <a:xfrm flipH="1">
            <a:off x="1762620" y="4941168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1" y="5117524"/>
            <a:ext cx="194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Pretreatment!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https://d30y9cdsu7xlg0.cloudfront.net/png/16703-200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640" y="5401956"/>
            <a:ext cx="1459961" cy="145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5B208A-A68F-1665-2E0F-7B22098A6068}"/>
              </a:ext>
            </a:extLst>
          </p:cNvPr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Tone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F8420B-34FC-C638-50CE-C6E1044D8381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25201-066A-F9C6-3231-724A4C4AD040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쿨톤과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웜톤을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구별하는 모델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18BE2-DEEF-03BC-D056-1A3BCE4AB200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7FF580-BEFB-E732-B1C7-B9815C94FC1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89D4AF-59EB-B7FD-2A69-27029FF7FB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8" y="2016101"/>
            <a:ext cx="1497052" cy="2016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C55EDB-5FA2-0DC3-77CF-5CBA581B0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92" y="2586525"/>
            <a:ext cx="787152" cy="787152"/>
          </a:xfrm>
          <a:prstGeom prst="rect">
            <a:avLst/>
          </a:prstGeom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EE971567-EC8B-1F8B-CDA9-623E9D0C0422}"/>
              </a:ext>
            </a:extLst>
          </p:cNvPr>
          <p:cNvSpPr/>
          <p:nvPr/>
        </p:nvSpPr>
        <p:spPr>
          <a:xfrm>
            <a:off x="2405206" y="2780928"/>
            <a:ext cx="209708" cy="484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EC4A6ED4-4555-7BE8-825E-60E9E0B455C9}"/>
              </a:ext>
            </a:extLst>
          </p:cNvPr>
          <p:cNvSpPr/>
          <p:nvPr/>
        </p:nvSpPr>
        <p:spPr>
          <a:xfrm>
            <a:off x="2567028" y="2780928"/>
            <a:ext cx="209708" cy="48463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6BED48F4-C5C8-35A6-F3FF-B6A82499E25D}"/>
              </a:ext>
            </a:extLst>
          </p:cNvPr>
          <p:cNvSpPr/>
          <p:nvPr/>
        </p:nvSpPr>
        <p:spPr>
          <a:xfrm>
            <a:off x="2736604" y="2780928"/>
            <a:ext cx="209708" cy="4846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593815BC-8ABE-2CCF-C438-38E140A7A391}"/>
              </a:ext>
            </a:extLst>
          </p:cNvPr>
          <p:cNvSpPr/>
          <p:nvPr/>
        </p:nvSpPr>
        <p:spPr>
          <a:xfrm>
            <a:off x="6591451" y="2780928"/>
            <a:ext cx="209708" cy="48463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B17F7784-0C66-C778-95F3-4EEB0C29C037}"/>
              </a:ext>
            </a:extLst>
          </p:cNvPr>
          <p:cNvSpPr/>
          <p:nvPr/>
        </p:nvSpPr>
        <p:spPr>
          <a:xfrm>
            <a:off x="6753273" y="2780928"/>
            <a:ext cx="209708" cy="48463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990E03C2-D8C4-7556-5CA3-26033823A1B1}"/>
              </a:ext>
            </a:extLst>
          </p:cNvPr>
          <p:cNvSpPr/>
          <p:nvPr/>
        </p:nvSpPr>
        <p:spPr>
          <a:xfrm>
            <a:off x="6922849" y="2780928"/>
            <a:ext cx="209708" cy="484632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4BA35-4C80-28A8-4B6A-41EAD379FDA7}"/>
              </a:ext>
            </a:extLst>
          </p:cNvPr>
          <p:cNvGrpSpPr/>
          <p:nvPr/>
        </p:nvGrpSpPr>
        <p:grpSpPr>
          <a:xfrm>
            <a:off x="4782816" y="4941168"/>
            <a:ext cx="3199873" cy="0"/>
            <a:chOff x="796063" y="4941168"/>
            <a:chExt cx="3199873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39DEAB5-7063-95E8-FCBE-49FC2CA9FEE3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94BBB0-0259-CBF4-9844-F431BF9F478B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ED265B-EF94-5432-1C2F-7C108A140994}"/>
              </a:ext>
            </a:extLst>
          </p:cNvPr>
          <p:cNvSpPr/>
          <p:nvPr/>
        </p:nvSpPr>
        <p:spPr>
          <a:xfrm>
            <a:off x="796063" y="4459802"/>
            <a:ext cx="3271881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Imagetools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사이트에서</a:t>
            </a:r>
            <a:endParaRPr lang="en-US" altLang="ko-KR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수집한 이미지를 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Face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만 잘라내서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5B1A72-A506-9A23-F777-68B06BA70BA8}"/>
              </a:ext>
            </a:extLst>
          </p:cNvPr>
          <p:cNvSpPr/>
          <p:nvPr/>
        </p:nvSpPr>
        <p:spPr>
          <a:xfrm>
            <a:off x="4782816" y="4601506"/>
            <a:ext cx="3317575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</a:t>
            </a:r>
            <a:r>
              <a:rPr lang="ko-KR" altLang="en-US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배경제거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와 </a:t>
            </a:r>
            <a:r>
              <a:rPr lang="ko-KR" altLang="en-US" sz="1400" dirty="0" err="1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그레이스케일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사용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헤어 색과 얼굴 색감이 톤을 구별하기 때문</a:t>
            </a:r>
            <a:endParaRPr lang="en-US" altLang="ko-KR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6E8C64-81FA-00AB-A0A6-4D88D07FE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60" y="2157276"/>
            <a:ext cx="1618370" cy="16183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80B806-133D-487E-27E0-0665CE52EB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370" y="2110645"/>
            <a:ext cx="1618370" cy="16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95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>
            <a:endCxn id="1028" idx="0"/>
          </p:cNvCxnSpPr>
          <p:nvPr/>
        </p:nvCxnSpPr>
        <p:spPr>
          <a:xfrm>
            <a:off x="1521120" y="4941168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1028" idx="0"/>
          </p:cNvCxnSpPr>
          <p:nvPr/>
        </p:nvCxnSpPr>
        <p:spPr>
          <a:xfrm flipH="1">
            <a:off x="1762620" y="4941168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1" y="5117524"/>
            <a:ext cx="194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Pretreatment!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https://d30y9cdsu7xlg0.cloudfront.net/png/16703-200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640" y="5401956"/>
            <a:ext cx="1459961" cy="145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5B208A-A68F-1665-2E0F-7B22098A6068}"/>
              </a:ext>
            </a:extLst>
          </p:cNvPr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Tone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F8420B-34FC-C638-50CE-C6E1044D8381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25201-066A-F9C6-3231-724A4C4AD040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쿨톤과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웜톤을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구별하는 모델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-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전처리</a:t>
            </a:r>
            <a:endParaRPr lang="ko-KR" alt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18BE2-DEEF-03BC-D056-1A3BCE4AB200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7FF580-BEFB-E732-B1C7-B9815C94FC1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4BA35-4C80-28A8-4B6A-41EAD379FDA7}"/>
              </a:ext>
            </a:extLst>
          </p:cNvPr>
          <p:cNvGrpSpPr/>
          <p:nvPr/>
        </p:nvGrpSpPr>
        <p:grpSpPr>
          <a:xfrm>
            <a:off x="4782816" y="4941168"/>
            <a:ext cx="3199873" cy="0"/>
            <a:chOff x="796063" y="4941168"/>
            <a:chExt cx="3199873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39DEAB5-7063-95E8-FCBE-49FC2CA9FEE3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94BBB0-0259-CBF4-9844-F431BF9F478B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ED265B-EF94-5432-1C2F-7C108A140994}"/>
              </a:ext>
            </a:extLst>
          </p:cNvPr>
          <p:cNvSpPr/>
          <p:nvPr/>
        </p:nvSpPr>
        <p:spPr>
          <a:xfrm>
            <a:off x="796063" y="4459802"/>
            <a:ext cx="3271881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ImageDataGenerator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</a:t>
            </a:r>
            <a:endParaRPr lang="en-US" altLang="ko-KR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사용하여 이미지를 증강시킴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5B1A72-A506-9A23-F777-68B06BA70BA8}"/>
              </a:ext>
            </a:extLst>
          </p:cNvPr>
          <p:cNvSpPr/>
          <p:nvPr/>
        </p:nvSpPr>
        <p:spPr>
          <a:xfrm>
            <a:off x="4782816" y="4601506"/>
            <a:ext cx="3317575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BGR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저장되는 이미지를 </a:t>
            </a:r>
            <a:r>
              <a:rPr lang="en-US" altLang="ko-KR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RGB</a:t>
            </a:r>
            <a:r>
              <a:rPr lang="ko-KR" altLang="en-US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형태로 저장 </a:t>
            </a:r>
            <a:r>
              <a:rPr lang="en-US" altLang="ko-KR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Flow </a:t>
            </a:r>
            <a:r>
              <a:rPr lang="ko-KR" altLang="en-US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메서드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이용하여 이미지 생성</a:t>
            </a:r>
            <a:endParaRPr lang="en-US" altLang="ko-KR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D9A816-2F8C-9A46-F71E-3B7B598E3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7" y="2024523"/>
            <a:ext cx="4207701" cy="20943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113E0A-8AB4-DDB5-F8F4-B1CACD2350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3" y="2024524"/>
            <a:ext cx="4170639" cy="20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0605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1521120" y="4941168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762620" y="4941168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1" y="5117524"/>
            <a:ext cx="252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Model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Learning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5B208A-A68F-1665-2E0F-7B22098A6068}"/>
              </a:ext>
            </a:extLst>
          </p:cNvPr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Tone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F8420B-34FC-C638-50CE-C6E1044D8381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25201-066A-F9C6-3231-724A4C4AD040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쿨톤과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웜톤을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구별하는 모델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모델 학습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18BE2-DEEF-03BC-D056-1A3BCE4AB200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7FF580-BEFB-E732-B1C7-B9815C94FC1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4BA35-4C80-28A8-4B6A-41EAD379FDA7}"/>
              </a:ext>
            </a:extLst>
          </p:cNvPr>
          <p:cNvGrpSpPr/>
          <p:nvPr/>
        </p:nvGrpSpPr>
        <p:grpSpPr>
          <a:xfrm>
            <a:off x="4782816" y="4941168"/>
            <a:ext cx="3199873" cy="0"/>
            <a:chOff x="796063" y="4941168"/>
            <a:chExt cx="3199873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39DEAB5-7063-95E8-FCBE-49FC2CA9FEE3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94BBB0-0259-CBF4-9844-F431BF9F478B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D8FE32-A5E3-D7F7-0C90-41027AB04E67}"/>
              </a:ext>
            </a:extLst>
          </p:cNvPr>
          <p:cNvGrpSpPr/>
          <p:nvPr/>
        </p:nvGrpSpPr>
        <p:grpSpPr>
          <a:xfrm>
            <a:off x="826797" y="1995460"/>
            <a:ext cx="3265425" cy="583534"/>
            <a:chOff x="826797" y="1970082"/>
            <a:chExt cx="3265425" cy="58353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82623D-AF91-BB27-21B9-9C740AD743F6}"/>
                </a:ext>
              </a:extLst>
            </p:cNvPr>
            <p:cNvSpPr/>
            <p:nvPr/>
          </p:nvSpPr>
          <p:spPr>
            <a:xfrm>
              <a:off x="826797" y="1970082"/>
              <a:ext cx="3024335" cy="3399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04427AA4-50CD-686D-3EDF-F528FAB2F9EA}"/>
                </a:ext>
              </a:extLst>
            </p:cNvPr>
            <p:cNvSpPr/>
            <p:nvPr/>
          </p:nvSpPr>
          <p:spPr>
            <a:xfrm flipH="1">
              <a:off x="830364" y="2305959"/>
              <a:ext cx="3261858" cy="247657"/>
            </a:xfrm>
            <a:prstGeom prst="parallelogram">
              <a:avLst>
                <a:gd name="adj" fmla="val 9935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E22EE3B-ABA4-EEEF-AF4F-47E9C9FF75BE}"/>
              </a:ext>
            </a:extLst>
          </p:cNvPr>
          <p:cNvGrpSpPr/>
          <p:nvPr/>
        </p:nvGrpSpPr>
        <p:grpSpPr>
          <a:xfrm>
            <a:off x="826797" y="2561385"/>
            <a:ext cx="3265425" cy="583534"/>
            <a:chOff x="826797" y="1970082"/>
            <a:chExt cx="3265425" cy="58353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22D7851-EAB0-4644-C4B6-CA1381E8CA11}"/>
                </a:ext>
              </a:extLst>
            </p:cNvPr>
            <p:cNvSpPr/>
            <p:nvPr/>
          </p:nvSpPr>
          <p:spPr>
            <a:xfrm>
              <a:off x="826797" y="1970082"/>
              <a:ext cx="3024335" cy="3399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31" name="평행 사변형 30">
              <a:extLst>
                <a:ext uri="{FF2B5EF4-FFF2-40B4-BE49-F238E27FC236}">
                  <a16:creationId xmlns:a16="http://schemas.microsoft.com/office/drawing/2014/main" id="{FA7097EF-94FA-491A-924D-7F6DE1BC97E9}"/>
                </a:ext>
              </a:extLst>
            </p:cNvPr>
            <p:cNvSpPr/>
            <p:nvPr/>
          </p:nvSpPr>
          <p:spPr>
            <a:xfrm flipH="1">
              <a:off x="830364" y="2305959"/>
              <a:ext cx="3261858" cy="247657"/>
            </a:xfrm>
            <a:prstGeom prst="parallelogram">
              <a:avLst>
                <a:gd name="adj" fmla="val 9935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90F6EEA-5E90-6FC2-F11D-E1CF1B73D54D}"/>
              </a:ext>
            </a:extLst>
          </p:cNvPr>
          <p:cNvGrpSpPr/>
          <p:nvPr/>
        </p:nvGrpSpPr>
        <p:grpSpPr>
          <a:xfrm>
            <a:off x="826797" y="3130565"/>
            <a:ext cx="3265425" cy="583534"/>
            <a:chOff x="826797" y="1970082"/>
            <a:chExt cx="3265425" cy="58353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0DD46E4-7768-A028-F3E7-14B486669F2F}"/>
                </a:ext>
              </a:extLst>
            </p:cNvPr>
            <p:cNvSpPr/>
            <p:nvPr/>
          </p:nvSpPr>
          <p:spPr>
            <a:xfrm>
              <a:off x="826797" y="1970082"/>
              <a:ext cx="3024335" cy="3399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39" name="평행 사변형 38">
              <a:extLst>
                <a:ext uri="{FF2B5EF4-FFF2-40B4-BE49-F238E27FC236}">
                  <a16:creationId xmlns:a16="http://schemas.microsoft.com/office/drawing/2014/main" id="{95E7E4AD-48E7-F6D3-3F46-9B69516CA64A}"/>
                </a:ext>
              </a:extLst>
            </p:cNvPr>
            <p:cNvSpPr/>
            <p:nvPr/>
          </p:nvSpPr>
          <p:spPr>
            <a:xfrm flipH="1">
              <a:off x="830364" y="2305959"/>
              <a:ext cx="3261858" cy="247657"/>
            </a:xfrm>
            <a:prstGeom prst="parallelogram">
              <a:avLst>
                <a:gd name="adj" fmla="val 9935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63936D3-01C0-41B7-563E-6C8A5F74D0CE}"/>
              </a:ext>
            </a:extLst>
          </p:cNvPr>
          <p:cNvGrpSpPr/>
          <p:nvPr/>
        </p:nvGrpSpPr>
        <p:grpSpPr>
          <a:xfrm>
            <a:off x="826797" y="3710733"/>
            <a:ext cx="3265425" cy="583534"/>
            <a:chOff x="826797" y="1970082"/>
            <a:chExt cx="3265425" cy="5835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1B96A8-4093-6217-E13E-33CD9EE5C4EC}"/>
                </a:ext>
              </a:extLst>
            </p:cNvPr>
            <p:cNvSpPr/>
            <p:nvPr/>
          </p:nvSpPr>
          <p:spPr>
            <a:xfrm>
              <a:off x="826797" y="1970082"/>
              <a:ext cx="3024335" cy="3399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43" name="평행 사변형 42">
              <a:extLst>
                <a:ext uri="{FF2B5EF4-FFF2-40B4-BE49-F238E27FC236}">
                  <a16:creationId xmlns:a16="http://schemas.microsoft.com/office/drawing/2014/main" id="{C94742CD-96DF-C040-57F3-10AA0C699A6C}"/>
                </a:ext>
              </a:extLst>
            </p:cNvPr>
            <p:cNvSpPr/>
            <p:nvPr/>
          </p:nvSpPr>
          <p:spPr>
            <a:xfrm flipH="1">
              <a:off x="830364" y="2305959"/>
              <a:ext cx="3261858" cy="247657"/>
            </a:xfrm>
            <a:prstGeom prst="parallelogram">
              <a:avLst>
                <a:gd name="adj" fmla="val 9935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1C390EF-FB5A-4166-67D4-9CA8CC361EC8}"/>
              </a:ext>
            </a:extLst>
          </p:cNvPr>
          <p:cNvSpPr txBox="1"/>
          <p:nvPr/>
        </p:nvSpPr>
        <p:spPr>
          <a:xfrm>
            <a:off x="841652" y="2006748"/>
            <a:ext cx="300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모델구성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VGG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기반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04F9C2-B5C4-7692-8C6C-B72C59D97DC2}"/>
              </a:ext>
            </a:extLst>
          </p:cNvPr>
          <p:cNvSpPr txBox="1"/>
          <p:nvPr/>
        </p:nvSpPr>
        <p:spPr>
          <a:xfrm>
            <a:off x="841652" y="2562341"/>
            <a:ext cx="300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컴파일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ED1AC-5B7B-EBF7-215D-BF1F8D133240}"/>
              </a:ext>
            </a:extLst>
          </p:cNvPr>
          <p:cNvSpPr txBox="1"/>
          <p:nvPr/>
        </p:nvSpPr>
        <p:spPr>
          <a:xfrm>
            <a:off x="841652" y="3137071"/>
            <a:ext cx="300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3D0F06-0881-BEFA-E3D4-B80FAF2AC22F}"/>
              </a:ext>
            </a:extLst>
          </p:cNvPr>
          <p:cNvSpPr txBox="1"/>
          <p:nvPr/>
        </p:nvSpPr>
        <p:spPr>
          <a:xfrm>
            <a:off x="841652" y="3711033"/>
            <a:ext cx="300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모델 평가 및 저장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71B01C-C0D8-6CA7-DF20-E827689BB4E7}"/>
              </a:ext>
            </a:extLst>
          </p:cNvPr>
          <p:cNvGrpSpPr/>
          <p:nvPr/>
        </p:nvGrpSpPr>
        <p:grpSpPr>
          <a:xfrm>
            <a:off x="4782816" y="2331337"/>
            <a:ext cx="3342898" cy="645868"/>
            <a:chOff x="4782816" y="2356815"/>
            <a:chExt cx="3342898" cy="6458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6F5367-431F-F5F3-7704-9F98C7C9D852}"/>
                </a:ext>
              </a:extLst>
            </p:cNvPr>
            <p:cNvSpPr/>
            <p:nvPr/>
          </p:nvSpPr>
          <p:spPr>
            <a:xfrm>
              <a:off x="4782816" y="2546522"/>
              <a:ext cx="3342898" cy="227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Flatten </a:t>
              </a:r>
              <a:r>
                <a:rPr lang="ko-KR" altLang="en-US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레이어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와 </a:t>
              </a:r>
              <a:r>
                <a:rPr lang="en-US" altLang="ko-KR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Dense</a:t>
              </a:r>
              <a:r>
                <a:rPr lang="ko-KR" altLang="en-US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 레이어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를 쌓아</a:t>
              </a:r>
              <a:endPara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최종적인 분류 모델 구성</a:t>
              </a:r>
              <a:endPara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29FE6B7-8B1B-CAA9-F9DF-D3CC2B53D447}"/>
                </a:ext>
              </a:extLst>
            </p:cNvPr>
            <p:cNvSpPr/>
            <p:nvPr/>
          </p:nvSpPr>
          <p:spPr>
            <a:xfrm>
              <a:off x="4782816" y="2356815"/>
              <a:ext cx="3342898" cy="64586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D02DE7BD-942C-3431-A041-1E7DB7C4E70A}"/>
              </a:ext>
            </a:extLst>
          </p:cNvPr>
          <p:cNvGrpSpPr/>
          <p:nvPr/>
        </p:nvGrpSpPr>
        <p:grpSpPr>
          <a:xfrm>
            <a:off x="4782816" y="3063265"/>
            <a:ext cx="3389584" cy="612466"/>
            <a:chOff x="4782816" y="3020898"/>
            <a:chExt cx="3389584" cy="61246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6DD62B-279A-0FB4-7942-0DF0BBE77E73}"/>
                </a:ext>
              </a:extLst>
            </p:cNvPr>
            <p:cNvSpPr/>
            <p:nvPr/>
          </p:nvSpPr>
          <p:spPr>
            <a:xfrm>
              <a:off x="4782816" y="3199024"/>
              <a:ext cx="3389584" cy="227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손실함수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: </a:t>
              </a:r>
              <a:r>
                <a:rPr lang="en-US" altLang="ko-KR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categorical cross-entropy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최적화 알고리즘 </a:t>
              </a:r>
              <a:r>
                <a:rPr lang="en-US" altLang="ko-KR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: </a:t>
              </a:r>
              <a:r>
                <a:rPr lang="en-US" altLang="ko-KR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Adam</a:t>
              </a:r>
              <a:endParaRPr lang="ko-KR" altLang="en-US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34F0527-71DE-61D1-99EF-1AC19C02BB09}"/>
                </a:ext>
              </a:extLst>
            </p:cNvPr>
            <p:cNvSpPr/>
            <p:nvPr/>
          </p:nvSpPr>
          <p:spPr>
            <a:xfrm>
              <a:off x="4782816" y="3020898"/>
              <a:ext cx="3342898" cy="612466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1A63926-0E26-EE80-C0B1-953EE6FEC59B}"/>
              </a:ext>
            </a:extLst>
          </p:cNvPr>
          <p:cNvGrpSpPr/>
          <p:nvPr/>
        </p:nvGrpSpPr>
        <p:grpSpPr>
          <a:xfrm>
            <a:off x="4782816" y="3761791"/>
            <a:ext cx="3342898" cy="657402"/>
            <a:chOff x="4782816" y="3498709"/>
            <a:chExt cx="3342898" cy="65740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2768D53-14D4-443A-6023-D8B38BB46873}"/>
                </a:ext>
              </a:extLst>
            </p:cNvPr>
            <p:cNvSpPr/>
            <p:nvPr/>
          </p:nvSpPr>
          <p:spPr>
            <a:xfrm>
              <a:off x="4782816" y="3706995"/>
              <a:ext cx="3342898" cy="227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Train_generator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 데이터를 가져와</a:t>
              </a:r>
              <a:endPara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Validation_generator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를 통해 검증</a:t>
              </a:r>
              <a:endPara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80E81F7-DFDC-5F86-D620-693CE6D593FF}"/>
                </a:ext>
              </a:extLst>
            </p:cNvPr>
            <p:cNvSpPr/>
            <p:nvPr/>
          </p:nvSpPr>
          <p:spPr>
            <a:xfrm>
              <a:off x="4782816" y="3498709"/>
              <a:ext cx="3342898" cy="657402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67325C1-04D3-E0C3-0F0E-63FE28469D61}"/>
              </a:ext>
            </a:extLst>
          </p:cNvPr>
          <p:cNvGrpSpPr/>
          <p:nvPr/>
        </p:nvGrpSpPr>
        <p:grpSpPr>
          <a:xfrm>
            <a:off x="4782816" y="4505252"/>
            <a:ext cx="3342898" cy="358264"/>
            <a:chOff x="4782816" y="4254676"/>
            <a:chExt cx="3342898" cy="35826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B561CD2-F26E-E4F1-DAB9-8C35EBDAB93F}"/>
                </a:ext>
              </a:extLst>
            </p:cNvPr>
            <p:cNvSpPr/>
            <p:nvPr/>
          </p:nvSpPr>
          <p:spPr>
            <a:xfrm>
              <a:off x="4782816" y="4291522"/>
              <a:ext cx="3342898" cy="2270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Model.evaluate</a:t>
              </a:r>
              <a:r>
                <a:rPr lang="ko-KR" altLang="en-US" sz="1400" dirty="0">
                  <a:solidFill>
                    <a:schemeClr val="tx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로 </a:t>
              </a:r>
              <a:r>
                <a:rPr lang="ko-KR" altLang="en-US" sz="1400" dirty="0">
                  <a:solidFill>
                    <a:schemeClr val="accent1"/>
                  </a:solidFill>
                  <a:latin typeface="메이플스토리" panose="02000800000000000000" pitchFamily="2" charset="-127"/>
                  <a:ea typeface="메이플스토리" panose="02000800000000000000" pitchFamily="2" charset="-127"/>
                </a:rPr>
                <a:t>정확도와 손실 평가</a:t>
              </a:r>
              <a:endParaRPr lang="en-US" altLang="ko-KR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499BB01-7A8A-06C6-3681-960A140E339E}"/>
                </a:ext>
              </a:extLst>
            </p:cNvPr>
            <p:cNvSpPr/>
            <p:nvPr/>
          </p:nvSpPr>
          <p:spPr>
            <a:xfrm>
              <a:off x="4782816" y="4254676"/>
              <a:ext cx="3342898" cy="358264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800000000000000" pitchFamily="2" charset="-127"/>
                <a:ea typeface="메이플스토리" panose="02000800000000000000" pitchFamily="2" charset="-127"/>
              </a:endParaRP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7D84146-8D2F-BB17-AF66-D88D251CF0F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4092222" y="2578994"/>
            <a:ext cx="690594" cy="75277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C5BE2E2-F482-EBEF-3D20-12D4D6ECECC0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092222" y="3137013"/>
            <a:ext cx="690594" cy="232485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7877153-1D7F-96E9-182F-F6045673A6F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087563" y="3727747"/>
            <a:ext cx="695253" cy="362745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 1025">
            <a:extLst>
              <a:ext uri="{FF2B5EF4-FFF2-40B4-BE49-F238E27FC236}">
                <a16:creationId xmlns:a16="http://schemas.microsoft.com/office/drawing/2014/main" id="{ED8792EE-9A94-4A9B-1710-BDB2A87AF4E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4087563" y="4304042"/>
            <a:ext cx="695253" cy="380342"/>
          </a:xfrm>
          <a:prstGeom prst="line">
            <a:avLst/>
          </a:prstGeom>
          <a:ln w="19050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B00867E1-B209-231E-21A8-56AC8138B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52" y="5003228"/>
            <a:ext cx="2217852" cy="22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4016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1521120" y="4941168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762620" y="4941168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99791" y="5117524"/>
            <a:ext cx="252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Model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Learning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5B208A-A68F-1665-2E0F-7B22098A6068}"/>
              </a:ext>
            </a:extLst>
          </p:cNvPr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Tone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F8420B-34FC-C638-50CE-C6E1044D8381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25201-066A-F9C6-3231-724A4C4AD040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쿨톤과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웜톤을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구별하는 모델 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–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모델 학습 방법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518BE2-DEEF-03BC-D056-1A3BCE4AB200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7FF580-BEFB-E732-B1C7-B9815C94FC1D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2.</a:t>
            </a:r>
            <a:endParaRPr lang="ko-KR" altLang="en-US" sz="72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F4BA35-4C80-28A8-4B6A-41EAD379FDA7}"/>
              </a:ext>
            </a:extLst>
          </p:cNvPr>
          <p:cNvGrpSpPr/>
          <p:nvPr/>
        </p:nvGrpSpPr>
        <p:grpSpPr>
          <a:xfrm>
            <a:off x="4782816" y="4941168"/>
            <a:ext cx="3199873" cy="0"/>
            <a:chOff x="796063" y="4941168"/>
            <a:chExt cx="3199873" cy="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39DEAB5-7063-95E8-FCBE-49FC2CA9FEE3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94BBB0-0259-CBF4-9844-F431BF9F478B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B0EDC84-6EEC-2B9F-787A-1C03368F7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60" y="2083849"/>
            <a:ext cx="3229927" cy="134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3CF9EB-869C-BE6D-898A-DF986B48B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 b="4078"/>
          <a:stretch/>
        </p:blipFill>
        <p:spPr>
          <a:xfrm>
            <a:off x="796063" y="2083849"/>
            <a:ext cx="3547705" cy="96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2D31AD-90EA-3881-E969-F411E84DFABC}"/>
              </a:ext>
            </a:extLst>
          </p:cNvPr>
          <p:cNvSpPr/>
          <p:nvPr/>
        </p:nvSpPr>
        <p:spPr>
          <a:xfrm>
            <a:off x="728529" y="4406226"/>
            <a:ext cx="3342898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정확도가 </a:t>
            </a:r>
            <a:r>
              <a:rPr lang="en-US" altLang="ko-KR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87%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괜찮은 성능지표</a:t>
            </a:r>
            <a:endParaRPr lang="en-US" altLang="ko-KR" sz="14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But, Validation 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정확도가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79%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</a:t>
            </a:r>
            <a:r>
              <a:rPr lang="ko-KR" altLang="en-US" sz="1400" dirty="0" err="1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과적합</a:t>
            </a:r>
            <a:endParaRPr lang="en-US" altLang="ko-KR" sz="1400" dirty="0">
              <a:solidFill>
                <a:schemeClr val="accent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544EFC-E460-0356-C84F-140C6E21DA6F}"/>
              </a:ext>
            </a:extLst>
          </p:cNvPr>
          <p:cNvCxnSpPr>
            <a:cxnSpLocks/>
          </p:cNvCxnSpPr>
          <p:nvPr/>
        </p:nvCxnSpPr>
        <p:spPr>
          <a:xfrm>
            <a:off x="841652" y="3212976"/>
            <a:ext cx="0" cy="1008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D79D5F-60B8-7DE6-B2E6-C4A1DF659224}"/>
              </a:ext>
            </a:extLst>
          </p:cNvPr>
          <p:cNvSpPr/>
          <p:nvPr/>
        </p:nvSpPr>
        <p:spPr>
          <a:xfrm>
            <a:off x="4685486" y="4077072"/>
            <a:ext cx="3342898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크기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32 * 32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에포크</a:t>
            </a: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수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8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배치사이즈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32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이지미 클래스 수 </a:t>
            </a:r>
            <a:r>
              <a:rPr lang="en-US" altLang="ko-KR" sz="14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이진분류</a:t>
            </a:r>
            <a:endParaRPr lang="en-US" altLang="ko-KR" sz="1400" dirty="0">
              <a:solidFill>
                <a:schemeClr val="accent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6C77634-E829-3DE5-729B-604EDC9F8D7C}"/>
              </a:ext>
            </a:extLst>
          </p:cNvPr>
          <p:cNvCxnSpPr>
            <a:cxnSpLocks/>
          </p:cNvCxnSpPr>
          <p:nvPr/>
        </p:nvCxnSpPr>
        <p:spPr>
          <a:xfrm>
            <a:off x="7956376" y="3501008"/>
            <a:ext cx="0" cy="13681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그림 1023">
            <a:extLst>
              <a:ext uri="{FF2B5EF4-FFF2-40B4-BE49-F238E27FC236}">
                <a16:creationId xmlns:a16="http://schemas.microsoft.com/office/drawing/2014/main" id="{8A556D22-9584-1E81-364D-04D609BEA9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52" y="5003228"/>
            <a:ext cx="2217852" cy="22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9185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8273D2-4905-304E-FC9E-F9A39C8D5399}"/>
              </a:ext>
            </a:extLst>
          </p:cNvPr>
          <p:cNvSpPr/>
          <p:nvPr/>
        </p:nvSpPr>
        <p:spPr>
          <a:xfrm>
            <a:off x="0" y="-16129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141A4A-95E3-6BAB-D1B6-C1A1F7EF66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04E3-6495-1AEC-FB15-E99B4FD5C760}"/>
              </a:ext>
            </a:extLst>
          </p:cNvPr>
          <p:cNvSpPr txBox="1"/>
          <p:nvPr/>
        </p:nvSpPr>
        <p:spPr>
          <a:xfrm>
            <a:off x="2267744" y="2551837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얼굴 나이 예측</a:t>
            </a:r>
            <a:endParaRPr lang="en-US" altLang="ko-KR" sz="60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Age)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9CD8B-0CC6-E706-A767-CF34DA790D46}"/>
              </a:ext>
            </a:extLst>
          </p:cNvPr>
          <p:cNvSpPr/>
          <p:nvPr/>
        </p:nvSpPr>
        <p:spPr>
          <a:xfrm>
            <a:off x="-324544" y="2060848"/>
            <a:ext cx="9721080" cy="25922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B0231-DC40-410D-E2F7-65599D245C3A}"/>
              </a:ext>
            </a:extLst>
          </p:cNvPr>
          <p:cNvSpPr txBox="1"/>
          <p:nvPr/>
        </p:nvSpPr>
        <p:spPr>
          <a:xfrm>
            <a:off x="-180528" y="213285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9415049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1" name="그룹 30"/>
          <p:cNvGrpSpPr/>
          <p:nvPr/>
        </p:nvGrpSpPr>
        <p:grpSpPr>
          <a:xfrm>
            <a:off x="4860032" y="4293740"/>
            <a:ext cx="3199873" cy="0"/>
            <a:chOff x="796063" y="4941168"/>
            <a:chExt cx="3199873" cy="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8" name="Picture 14" descr="http://cfile30.uf.tistory.com/image/2309F53855263B1F2C6FB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7" r="69331" b="4916"/>
          <a:stretch/>
        </p:blipFill>
        <p:spPr bwMode="auto">
          <a:xfrm>
            <a:off x="3080529" y="5169391"/>
            <a:ext cx="1986407" cy="151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5580112" y="4293956"/>
            <a:ext cx="79974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5665064" y="4293740"/>
            <a:ext cx="188008" cy="4047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22559" y="4813121"/>
            <a:ext cx="165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내 얼굴 나이는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?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040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19030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BE8558-A96F-5296-F34F-66B986013DFD}"/>
              </a:ext>
            </a:extLst>
          </p:cNvPr>
          <p:cNvSpPr/>
          <p:nvPr/>
        </p:nvSpPr>
        <p:spPr>
          <a:xfrm>
            <a:off x="5187489" y="1905990"/>
            <a:ext cx="2768888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얼굴사진을 통해 미성년층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청년층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장년층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노년층을 구분하는 서비스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49D86-79F9-BBD6-3442-0C8F8F290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7" y="2213916"/>
            <a:ext cx="3264976" cy="20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105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수집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정제 및 증강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676EF6-5193-5335-9968-C823A9ABB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75450"/>
            <a:ext cx="2763084" cy="27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74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수집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860032" y="17008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미성년층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청년층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장년층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노년층 각각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100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장의 이미지를 가져옴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3D294B-C8F6-7532-39A0-0FD63CC84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 t="-1533" r="10520" b="1533"/>
          <a:stretch/>
        </p:blipFill>
        <p:spPr>
          <a:xfrm>
            <a:off x="5148065" y="3049263"/>
            <a:ext cx="3053960" cy="20864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61D700-B6E1-E877-AA01-EB79EB7473E3}"/>
              </a:ext>
            </a:extLst>
          </p:cNvPr>
          <p:cNvSpPr/>
          <p:nvPr/>
        </p:nvSpPr>
        <p:spPr>
          <a:xfrm>
            <a:off x="4910849" y="5082401"/>
            <a:ext cx="352839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https://www.imgtools.co/face-extractor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1916EA-7D2C-09DA-4715-28EAE25DD6F8}"/>
              </a:ext>
            </a:extLst>
          </p:cNvPr>
          <p:cNvSpPr/>
          <p:nvPr/>
        </p:nvSpPr>
        <p:spPr>
          <a:xfrm>
            <a:off x="4860031" y="2442216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처리 서비스로 사람 머리만 정제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하지만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opencv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에 이미 있는 기능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031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2.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증강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860032" y="134076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1)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ImageDataGenerator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로 이미지 증강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1916EA-7D2C-09DA-4715-28EAE25DD6F8}"/>
              </a:ext>
            </a:extLst>
          </p:cNvPr>
          <p:cNvSpPr/>
          <p:nvPr/>
        </p:nvSpPr>
        <p:spPr>
          <a:xfrm>
            <a:off x="4878269" y="4142056"/>
            <a:ext cx="3771120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개당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200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개의 이미지 증강 뒤 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리스트에 저장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6226AB-3EFC-A67D-816B-6F23B9185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16832"/>
            <a:ext cx="3717348" cy="20600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02BF7F-7034-90E3-7487-ACCB167A8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056" y="4847858"/>
            <a:ext cx="3705332" cy="14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283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630544-E6F3-901C-B942-6FDF4155E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" y="0"/>
            <a:ext cx="9146620" cy="68654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31EF2E-2861-6932-E00B-75116F5EC3DC}"/>
              </a:ext>
            </a:extLst>
          </p:cNvPr>
          <p:cNvSpPr/>
          <p:nvPr/>
        </p:nvSpPr>
        <p:spPr>
          <a:xfrm>
            <a:off x="-341476" y="0"/>
            <a:ext cx="9649072" cy="6865428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0016" y="592812"/>
            <a:ext cx="4614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CONTENT</a:t>
            </a:r>
            <a:endParaRPr lang="ko-KR" altLang="en-US" sz="6600" dirty="0">
              <a:solidFill>
                <a:schemeClr val="bg1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-11288" y="508518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-11288" y="1844824"/>
            <a:ext cx="91440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평행 사변형 7"/>
          <p:cNvSpPr/>
          <p:nvPr/>
        </p:nvSpPr>
        <p:spPr>
          <a:xfrm>
            <a:off x="-266604" y="1914806"/>
            <a:ext cx="2376264" cy="3096344"/>
          </a:xfrm>
          <a:prstGeom prst="parallelogram">
            <a:avLst/>
          </a:prstGeom>
          <a:solidFill>
            <a:schemeClr val="tx1">
              <a:lumMod val="95000"/>
              <a:lumOff val="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3264568" y="1907595"/>
            <a:ext cx="2376264" cy="3096344"/>
          </a:xfrm>
          <a:prstGeom prst="parallelogram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4992760" y="1909921"/>
            <a:ext cx="2376264" cy="3096344"/>
          </a:xfrm>
          <a:prstGeom prst="parallelogram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6756448" y="1907595"/>
            <a:ext cx="2376264" cy="3096344"/>
          </a:xfrm>
          <a:prstGeom prst="parallelogram">
            <a:avLst/>
          </a:prstGeom>
          <a:solidFill>
            <a:schemeClr val="tx1">
              <a:lumMod val="50000"/>
              <a:lumOff val="5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>
            <a:off x="1494172" y="1914806"/>
            <a:ext cx="2376264" cy="3096344"/>
          </a:xfrm>
          <a:prstGeom prst="parallelogram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11864" y="3198748"/>
            <a:ext cx="18846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마법의 모자</a:t>
            </a:r>
            <a:endParaRPr lang="en-US" altLang="ko-KR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16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(Sorting Hat)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0160" y="3176148"/>
            <a:ext cx="246067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err="1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쿨톤웜톤</a:t>
            </a:r>
            <a:r>
              <a:rPr lang="ko-KR" altLang="en-US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 구분</a:t>
            </a:r>
            <a:endParaRPr lang="en-US" altLang="ko-KR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Tone)</a:t>
            </a:r>
            <a:endParaRPr lang="ko-KR" altLang="en-US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2760" y="3183359"/>
            <a:ext cx="23762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얼굴나이 예측</a:t>
            </a:r>
            <a:endParaRPr lang="en-US" altLang="ko-KR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Age)</a:t>
            </a:r>
            <a:endParaRPr lang="ko-KR" altLang="en-US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92928" y="3212976"/>
            <a:ext cx="21726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주제선정이유</a:t>
            </a:r>
            <a:endParaRPr lang="en-US" altLang="ko-KR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15325-B269-D517-9BAD-09EFBA6D3CE1}"/>
              </a:ext>
            </a:extLst>
          </p:cNvPr>
          <p:cNvSpPr txBox="1"/>
          <p:nvPr/>
        </p:nvSpPr>
        <p:spPr>
          <a:xfrm>
            <a:off x="6792960" y="3183359"/>
            <a:ext cx="23762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 err="1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아이돌상</a:t>
            </a:r>
            <a:r>
              <a:rPr lang="ko-KR" altLang="en-US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 예측</a:t>
            </a:r>
            <a:endParaRPr lang="en-US" altLang="ko-KR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23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Idol)</a:t>
            </a:r>
            <a:endParaRPr lang="ko-KR" altLang="en-US" sz="23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4303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첫 학습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CNN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진행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Conv2D 2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</a:p>
          <a:p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은닉층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개로 구성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322A9F-CFA7-C0C4-73C8-E04A73ECEBFA}"/>
              </a:ext>
            </a:extLst>
          </p:cNvPr>
          <p:cNvSpPr/>
          <p:nvPr/>
        </p:nvSpPr>
        <p:spPr>
          <a:xfrm>
            <a:off x="4788022" y="3284984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Accuracy 0.16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나옴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A75161D-C7BF-8638-13D9-820EDC18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24" y="1902794"/>
            <a:ext cx="4083920" cy="11883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CF6EBB-37CB-D422-D18E-EBEFB09D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46" y="3974876"/>
            <a:ext cx="4057141" cy="89622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61A8B7-4CA4-27D2-607F-F1AF1F6A2846}"/>
              </a:ext>
            </a:extLst>
          </p:cNvPr>
          <p:cNvSpPr/>
          <p:nvPr/>
        </p:nvSpPr>
        <p:spPr>
          <a:xfrm>
            <a:off x="4737494" y="5117524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실패요인 분석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첫 시도 당시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10~60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대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각각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범주화하면서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특징을 잡지 못한 것으로 추정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644C52-D68C-4155-C850-E5EEC7A4D892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82858708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두번째 학습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사전학습된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VGG16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진행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은닉층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개로 구성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322A9F-CFA7-C0C4-73C8-E04A73ECEBFA}"/>
              </a:ext>
            </a:extLst>
          </p:cNvPr>
          <p:cNvSpPr/>
          <p:nvPr/>
        </p:nvSpPr>
        <p:spPr>
          <a:xfrm>
            <a:off x="4788022" y="3284984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Accuracy 0.55,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학습시간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269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93FD5F-9AB9-3E15-3EDE-6B041C3D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62" y="1927878"/>
            <a:ext cx="4042729" cy="109408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35035-26DF-22CA-0CD2-281DA8F60E9F}"/>
              </a:ext>
            </a:extLst>
          </p:cNvPr>
          <p:cNvSpPr/>
          <p:nvPr/>
        </p:nvSpPr>
        <p:spPr>
          <a:xfrm>
            <a:off x="4762086" y="5152071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3)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더 좋은 모델을 만들고 싶지만 학습시간이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오래 걸리는 제한사항이 있어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Colab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사용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F199C4-EB87-424F-3583-D6E9CD5EC0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552"/>
          <a:stretch/>
        </p:blipFill>
        <p:spPr>
          <a:xfrm>
            <a:off x="4788022" y="3899582"/>
            <a:ext cx="3982868" cy="11292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F7214A-B360-C62A-6950-DD1D8CA965B9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51765506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세번째 학습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사전학습된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VGG16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진행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은닉층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1-3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개로 구성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35035-26DF-22CA-0CD2-281DA8F60E9F}"/>
              </a:ext>
            </a:extLst>
          </p:cNvPr>
          <p:cNvSpPr/>
          <p:nvPr/>
        </p:nvSpPr>
        <p:spPr>
          <a:xfrm>
            <a:off x="4788021" y="4210042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3)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다양한 규제 및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은닉층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조절을 통해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0.7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까지 올렸지만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한계를 느낌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FCF3A57-AD0D-3E01-B43E-0B8E2997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743470"/>
            <a:ext cx="2961381" cy="15792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03A5A3-0D91-B2AB-7FB1-FCA84D203D3F}"/>
              </a:ext>
            </a:extLst>
          </p:cNvPr>
          <p:cNvSpPr/>
          <p:nvPr/>
        </p:nvSpPr>
        <p:spPr>
          <a:xfrm>
            <a:off x="4788022" y="3370333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Accuracy 0.65,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학습시간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25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10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 이상 </a:t>
            </a:r>
            <a:r>
              <a:rPr lang="ko-KR" altLang="en-US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빨라짐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6C3AB5-E157-1014-A43B-EDFDE900C92F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34101463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1)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네번째 학습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auto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keras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03A5A3-0D91-B2AB-7FB1-FCA84D203D3F}"/>
              </a:ext>
            </a:extLst>
          </p:cNvPr>
          <p:cNvSpPr/>
          <p:nvPr/>
        </p:nvSpPr>
        <p:spPr>
          <a:xfrm>
            <a:off x="4788022" y="3370333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Accuracy 0.85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이상 올랐음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하지만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RAM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부족으로 초기화됨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123ED9-EE80-8B42-EE17-86CB69E3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333" y="1780475"/>
            <a:ext cx="3894570" cy="14192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BE84C29-953E-D50C-7E14-2BF88461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45" y="4210218"/>
            <a:ext cx="4142546" cy="911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011171-6FA0-47D8-EBC5-F78ADB4B4682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16501342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6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다섯번째</a:t>
            </a:r>
            <a:r>
              <a:rPr lang="ko-KR" altLang="en-US" sz="16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학습 </a:t>
            </a:r>
            <a:r>
              <a:rPr lang="en-US" altLang="ko-KR" sz="16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: auto </a:t>
            </a:r>
            <a:r>
              <a:rPr lang="en-US" altLang="ko-KR" sz="16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keras</a:t>
            </a:r>
            <a:endParaRPr lang="en-US" altLang="ko-KR" sz="16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Colab</a:t>
            </a:r>
            <a:r>
              <a:rPr lang="en-US" altLang="ko-KR" sz="16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Pro </a:t>
            </a:r>
            <a:r>
              <a:rPr lang="ko-KR" altLang="en-US" sz="1600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구매</a:t>
            </a:r>
            <a:endParaRPr lang="en-US" altLang="ko-KR" sz="16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03A5A3-0D91-B2AB-7FB1-FCA84D203D3F}"/>
              </a:ext>
            </a:extLst>
          </p:cNvPr>
          <p:cNvSpPr/>
          <p:nvPr/>
        </p:nvSpPr>
        <p:spPr>
          <a:xfrm>
            <a:off x="4788023" y="4529113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Accuracy 0.9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이상 올랐음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다만 실제 데이터에 판별 능력이 떨어짐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CF95CC-74F5-C013-25B3-ACFA6B352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58" y="1881560"/>
            <a:ext cx="3417890" cy="17060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3C4BFD4-6F53-DCE1-AE7D-DFBC68E4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58" y="3766499"/>
            <a:ext cx="3417890" cy="4671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C984BF-1BF0-272E-E071-9E18011B4DD9}"/>
              </a:ext>
            </a:extLst>
          </p:cNvPr>
          <p:cNvSpPr/>
          <p:nvPr/>
        </p:nvSpPr>
        <p:spPr>
          <a:xfrm>
            <a:off x="4701581" y="5364993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실패요인 분석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시도 당시 배경제거를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하지 않고 진행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638A12-9D01-0FD1-66CB-679B56A72FC9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7351432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40268" y="44624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Age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8415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3</a:t>
            </a:r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.</a:t>
            </a:r>
            <a:endParaRPr lang="ko-KR" altLang="en-US" sz="7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36A60A-7CD3-B277-5BCF-7394AACA8792}"/>
              </a:ext>
            </a:extLst>
          </p:cNvPr>
          <p:cNvGrpSpPr/>
          <p:nvPr/>
        </p:nvGrpSpPr>
        <p:grpSpPr>
          <a:xfrm>
            <a:off x="796063" y="4941168"/>
            <a:ext cx="3199873" cy="0"/>
            <a:chOff x="796063" y="4941168"/>
            <a:chExt cx="3199873" cy="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167D1F2-3F79-C51F-1118-45317F7F4ABC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497171-BB0A-43E7-B524-0387AD5BFA54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D86E08-8D6B-F2D0-8E6E-C58001A96EF5}"/>
              </a:ext>
            </a:extLst>
          </p:cNvPr>
          <p:cNvCxnSpPr/>
          <p:nvPr/>
        </p:nvCxnSpPr>
        <p:spPr>
          <a:xfrm>
            <a:off x="1521120" y="4941168"/>
            <a:ext cx="301899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323CB70-83F2-6268-690E-9C6671AE81EB}"/>
              </a:ext>
            </a:extLst>
          </p:cNvPr>
          <p:cNvCxnSpPr/>
          <p:nvPr/>
        </p:nvCxnSpPr>
        <p:spPr>
          <a:xfrm>
            <a:off x="1789103" y="4941168"/>
            <a:ext cx="67832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30C594-92F0-128E-8F1B-9C4138129A90}"/>
              </a:ext>
            </a:extLst>
          </p:cNvPr>
          <p:cNvSpPr txBox="1"/>
          <p:nvPr/>
        </p:nvSpPr>
        <p:spPr>
          <a:xfrm>
            <a:off x="2627784" y="511752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주요 과정</a:t>
            </a:r>
          </a:p>
        </p:txBody>
      </p:sp>
      <p:pic>
        <p:nvPicPr>
          <p:cNvPr id="13" name="Picture 16" descr="https://d30y9cdsu7xlg0.cloudfront.net/png/148388-200.png">
            <a:extLst>
              <a:ext uri="{FF2B5EF4-FFF2-40B4-BE49-F238E27FC236}">
                <a16:creationId xmlns:a16="http://schemas.microsoft.com/office/drawing/2014/main" id="{3B2FA4CB-0B4D-F5F3-6C61-D696F17D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04" y="5013176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6172C7-C4E7-8785-F250-1F21995F46E3}"/>
              </a:ext>
            </a:extLst>
          </p:cNvPr>
          <p:cNvSpPr/>
          <p:nvPr/>
        </p:nvSpPr>
        <p:spPr>
          <a:xfrm>
            <a:off x="841652" y="1940537"/>
            <a:ext cx="3586331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3. </a:t>
            </a:r>
            <a:r>
              <a:rPr lang="ko-KR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평가</a:t>
            </a: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BCED82-F3C0-C2E6-9699-759352EFCF32}"/>
              </a:ext>
            </a:extLst>
          </p:cNvPr>
          <p:cNvSpPr/>
          <p:nvPr/>
        </p:nvSpPr>
        <p:spPr>
          <a:xfrm>
            <a:off x="4788023" y="111600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마지막 학습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auto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keras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03A5A3-0D91-B2AB-7FB1-FCA84D203D3F}"/>
              </a:ext>
            </a:extLst>
          </p:cNvPr>
          <p:cNvSpPr/>
          <p:nvPr/>
        </p:nvSpPr>
        <p:spPr>
          <a:xfrm>
            <a:off x="4799319" y="1927878"/>
            <a:ext cx="4032443" cy="731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2)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배경제거를 하면서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Accuracy 0.86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으로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떨어졌지만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실제 데이터에 판별 능력이 오름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2D6B7E-085C-49D7-D6A9-24830F493A5B}"/>
              </a:ext>
            </a:extLst>
          </p:cNvPr>
          <p:cNvSpPr/>
          <p:nvPr/>
        </p:nvSpPr>
        <p:spPr>
          <a:xfrm>
            <a:off x="4788023" y="3212976"/>
            <a:ext cx="3960439" cy="16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결론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나이에 분류하기 위해 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auto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keras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를 사용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데이터의 영향을 많이 받는 특성들을 발견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VGG-face,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FaceNet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GoogLeNet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과 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같은 전이학습 기법이 많이 활용됨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추후</a:t>
            </a:r>
            <a:r>
              <a:rPr lang="en-US" altLang="ko-KR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분류 모델이 아닌 회귀 모델로 진행할 예정</a:t>
            </a:r>
            <a:endParaRPr lang="en-US" altLang="ko-KR" sz="1600" dirty="0">
              <a:solidFill>
                <a:schemeClr val="tx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F3B015-1B10-C253-44F1-7C2C0E10C659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얼굴 나이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37040263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A8273D2-4905-304E-FC9E-F9A39C8D5399}"/>
              </a:ext>
            </a:extLst>
          </p:cNvPr>
          <p:cNvSpPr/>
          <p:nvPr/>
        </p:nvSpPr>
        <p:spPr>
          <a:xfrm>
            <a:off x="0" y="-16129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141A4A-95E3-6BAB-D1B6-C1A1F7EF66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04E3-6495-1AEC-FB15-E99B4FD5C760}"/>
              </a:ext>
            </a:extLst>
          </p:cNvPr>
          <p:cNvSpPr txBox="1"/>
          <p:nvPr/>
        </p:nvSpPr>
        <p:spPr>
          <a:xfrm>
            <a:off x="2267744" y="2551837"/>
            <a:ext cx="4608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아이돌상</a:t>
            </a:r>
            <a:r>
              <a:rPr lang="ko-KR" altLang="en-US" sz="60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 예측</a:t>
            </a:r>
            <a:endParaRPr lang="en-US" altLang="ko-KR" sz="60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(Face Idol)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9CD8B-0CC6-E706-A767-CF34DA790D46}"/>
              </a:ext>
            </a:extLst>
          </p:cNvPr>
          <p:cNvSpPr/>
          <p:nvPr/>
        </p:nvSpPr>
        <p:spPr>
          <a:xfrm>
            <a:off x="-324544" y="2060848"/>
            <a:ext cx="9721080" cy="25922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B0231-DC40-410D-E2F7-65599D245C3A}"/>
              </a:ext>
            </a:extLst>
          </p:cNvPr>
          <p:cNvSpPr txBox="1"/>
          <p:nvPr/>
        </p:nvSpPr>
        <p:spPr>
          <a:xfrm>
            <a:off x="-180528" y="213285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0581555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05" y="-1228090"/>
            <a:ext cx="3521710" cy="3155950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530"/>
            <a:ext cx="0" cy="331216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96290" y="4940935"/>
            <a:ext cx="3199765" cy="0"/>
            <a:chOff x="796290" y="4940935"/>
            <a:chExt cx="3199765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290" y="4940935"/>
              <a:ext cx="7251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8795" y="4940935"/>
              <a:ext cx="2206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99770" y="5052695"/>
            <a:ext cx="1873885" cy="1796415"/>
            <a:chOff x="699770" y="5052695"/>
            <a:chExt cx="1873885" cy="1796415"/>
          </a:xfrm>
        </p:grpSpPr>
        <p:grpSp>
          <p:nvGrpSpPr>
            <p:cNvPr id="15" name="그룹 14"/>
            <p:cNvGrpSpPr/>
            <p:nvPr/>
          </p:nvGrpSpPr>
          <p:grpSpPr>
            <a:xfrm>
              <a:off x="742950" y="5052695"/>
              <a:ext cx="1830705" cy="1796415"/>
              <a:chOff x="742950" y="5052695"/>
              <a:chExt cx="1830705" cy="1796415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BFBFBF"/>
                  </a:clrFrom>
                  <a:clrTo>
                    <a:srgbClr val="BFBFB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24" t="54162" r="30956" b="-693"/>
              <a:stretch/>
            </p:blipFill>
            <p:spPr bwMode="auto">
              <a:xfrm>
                <a:off x="742950" y="5052695"/>
                <a:ext cx="1668780" cy="1796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2053590" y="5964555"/>
                <a:ext cx="519430" cy="8305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699770" y="5052695"/>
              <a:ext cx="1157605" cy="307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1520825" y="4940935"/>
            <a:ext cx="301625" cy="404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88795" y="4940935"/>
            <a:ext cx="67945" cy="404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27630" y="5117465"/>
            <a:ext cx="1368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NATURAL!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30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90" y="5013325"/>
            <a:ext cx="494030" cy="4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D94F5B-E60E-2D68-4605-7C96840D68C3}"/>
              </a:ext>
            </a:extLst>
          </p:cNvPr>
          <p:cNvSpPr/>
          <p:nvPr/>
        </p:nvSpPr>
        <p:spPr>
          <a:xfrm>
            <a:off x="1640205" y="44450"/>
            <a:ext cx="3147695" cy="79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ace Idol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8FB028F-6BF9-0FC7-ADAB-146ABA4C03B5}"/>
              </a:ext>
            </a:extLst>
          </p:cNvPr>
          <p:cNvCxnSpPr/>
          <p:nvPr/>
        </p:nvCxnSpPr>
        <p:spPr>
          <a:xfrm flipV="1">
            <a:off x="1604010" y="762000"/>
            <a:ext cx="3976370" cy="2540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28ED6-081D-3B5E-D955-052D2AC4F5C1}"/>
              </a:ext>
            </a:extLst>
          </p:cNvPr>
          <p:cNvSpPr/>
          <p:nvPr/>
        </p:nvSpPr>
        <p:spPr>
          <a:xfrm>
            <a:off x="1388110" y="803275"/>
            <a:ext cx="4337050" cy="216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내 얼굴형에 맞는 아이돌 그룹 찾기</a:t>
            </a:r>
            <a:endParaRPr lang="ko-KR" altLang="en-US" sz="1600" dirty="0">
              <a:solidFill>
                <a:schemeClr val="tx1"/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2FC3FE-3A54-8A49-C90A-89848A81647D}"/>
              </a:ext>
            </a:extLst>
          </p:cNvPr>
          <p:cNvSpPr txBox="1"/>
          <p:nvPr/>
        </p:nvSpPr>
        <p:spPr>
          <a:xfrm>
            <a:off x="841375" y="86995"/>
            <a:ext cx="1008380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F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6" name="직사각형 35"/>
          <p:cNvSpPr>
            <a:spLocks/>
          </p:cNvSpPr>
          <p:nvPr/>
        </p:nvSpPr>
        <p:spPr>
          <a:xfrm>
            <a:off x="100965" y="202565"/>
            <a:ext cx="1005205" cy="119951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7200" b="1">
                <a:ln w="1841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69803"/>
                    </a:srgbClr>
                  </a:outerShdw>
                </a:effectLst>
                <a:latin typeface="태나다체 " charset="0"/>
                <a:ea typeface="10X10 Bold" charset="0"/>
              </a:rPr>
              <a:t>4</a:t>
            </a:r>
            <a:r>
              <a:rPr lang="en-US" altLang="ko-KR" sz="7200" b="1">
                <a:ln w="952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10X10 Bold" charset="0"/>
              </a:rPr>
              <a:t>.</a:t>
            </a:r>
            <a:endParaRPr lang="ko-KR" altLang="en-US" sz="7200" b="1">
              <a:ln w="9525" cap="flat" cmpd="sng">
                <a:solidFill>
                  <a:schemeClr val="tx2">
                    <a:lumMod val="20000"/>
                    <a:lumOff val="80000"/>
                    <a:alpha val="100000"/>
                  </a:schemeClr>
                </a:solidFill>
                <a:prstDash val="solid"/>
              </a:ln>
              <a:solidFill>
                <a:schemeClr val="bg1"/>
              </a:solidFill>
              <a:latin typeface="태나다체 " charset="0"/>
              <a:ea typeface="10X10 Bold" charset="0"/>
            </a:endParaRPr>
          </a:p>
        </p:txBody>
      </p:sp>
      <p:sp>
        <p:nvSpPr>
          <p:cNvPr id="2053" name="도형 7"/>
          <p:cNvSpPr>
            <a:spLocks/>
          </p:cNvSpPr>
          <p:nvPr/>
        </p:nvSpPr>
        <p:spPr>
          <a:xfrm>
            <a:off x="638810" y="1708150"/>
            <a:ext cx="3416300" cy="33432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Aespa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BlackPink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아이들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Itzy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Ive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LeSserafim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ㆍ NewJeans</a:t>
            </a: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3200">
              <a:solidFill>
                <a:schemeClr val="accent1">
                  <a:lumMod val="40000"/>
                  <a:lumOff val="60000"/>
                </a:schemeClr>
              </a:solidFill>
              <a:latin typeface="메이플스토리" charset="0"/>
              <a:ea typeface="메이플스토리" charset="0"/>
            </a:endParaRPr>
          </a:p>
        </p:txBody>
      </p:sp>
      <p:grpSp>
        <p:nvGrpSpPr>
          <p:cNvPr id="2061" name="그룹 33"/>
          <p:cNvGrpSpPr>
            <a:grpSpLocks/>
          </p:cNvGrpSpPr>
          <p:nvPr/>
        </p:nvGrpSpPr>
        <p:grpSpPr>
          <a:xfrm>
            <a:off x="4778375" y="1167765"/>
            <a:ext cx="4109720" cy="5389245"/>
            <a:chOff x="4778375" y="1167765"/>
            <a:chExt cx="4109720" cy="5389245"/>
          </a:xfrm>
        </p:grpSpPr>
        <p:pic>
          <p:nvPicPr>
            <p:cNvPr id="2055" name="그림 11" descr="C:/Users/KDP-50/AppData/Roaming/PolarisOffice/ETemp/2472_11526904/fImage95664427641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6631940" y="1344295"/>
              <a:ext cx="2256155" cy="1501775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54" name="그림 9" descr="C:/Users/KDP-50/AppData/Roaming/PolarisOffice/ETemp/2472_11526904/fImage34674127384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0000">
              <a:off x="6689090" y="2529205"/>
              <a:ext cx="2138045" cy="1428115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56" name="그림 14" descr="C:/Users/KDP-50/AppData/Roaming/PolarisOffice/ETemp/2472_11526904/fImage11980442796334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4856480" y="3909695"/>
              <a:ext cx="2110105" cy="1404620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58" name="그림 16" descr="C:/Users/KDP-50/AppData/Roaming/PolarisOffice/ETemp/2472_11526904/fImage7933752816500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00000">
              <a:off x="4778375" y="1167765"/>
              <a:ext cx="1903095" cy="1270635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57" name="그림 15" descr="C:/Users/KDP-50/AppData/Roaming/PolarisOffice/ETemp/2472_11526904/fImage7494152809169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0000">
              <a:off x="4850765" y="2395220"/>
              <a:ext cx="2171065" cy="1479550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59" name="그림 17" descr="C:/Users/KDP-50/AppData/Roaming/PolarisOffice/ETemp/2472_11526904/fImage8440992825724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0000">
              <a:off x="6930390" y="4072890"/>
              <a:ext cx="1897380" cy="1266190"/>
            </a:xfrm>
            <a:prstGeom prst="rect">
              <a:avLst/>
            </a:prstGeom>
            <a:noFill/>
            <a:effectLst>
              <a:softEdge rad="63500"/>
            </a:effectLst>
          </p:spPr>
        </p:pic>
        <p:pic>
          <p:nvPicPr>
            <p:cNvPr id="2060" name="그림 18" descr="C:/Users/KDP-50/AppData/Roaming/PolarisOffice/ETemp/2472_11526904/fImage11692112831478.pn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5826760" y="5233670"/>
              <a:ext cx="1866265" cy="1323340"/>
            </a:xfrm>
            <a:prstGeom prst="rect">
              <a:avLst/>
            </a:prstGeom>
            <a:noFill/>
            <a:effectLst>
              <a:softEdge rad="63500"/>
            </a:effectLst>
            <a:scene3d>
              <a:camera prst="perspectiveFront" fov="2700000"/>
              <a:lightRig rig="threePt" dir="t"/>
            </a:scene3d>
            <a:sp3d/>
          </p:spPr>
        </p:pic>
      </p:grpSp>
    </p:spTree>
    <p:extLst>
      <p:ext uri="{BB962C8B-B14F-4D97-AF65-F5344CB8AC3E}">
        <p14:creationId xmlns:p14="http://schemas.microsoft.com/office/powerpoint/2010/main" val="367287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그룹 98"/>
          <p:cNvGrpSpPr>
            <a:grpSpLocks/>
          </p:cNvGrpSpPr>
          <p:nvPr/>
        </p:nvGrpSpPr>
        <p:grpSpPr>
          <a:xfrm>
            <a:off x="125730" y="1040765"/>
            <a:ext cx="4373245" cy="3780155"/>
            <a:chOff x="125730" y="1040765"/>
            <a:chExt cx="4373245" cy="3780155"/>
          </a:xfrm>
        </p:grpSpPr>
        <p:pic>
          <p:nvPicPr>
            <p:cNvPr id="2102" name="그림 97" descr="C:/Users/KDP-50/AppData/Roaming/PolarisOffice/ETemp/2472_11526904/fImage64073519358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1999615" y="4139565"/>
              <a:ext cx="2499360" cy="681355"/>
            </a:xfrm>
            <a:prstGeom prst="rect">
              <a:avLst/>
            </a:prstGeom>
            <a:noFill/>
          </p:spPr>
        </p:pic>
        <p:pic>
          <p:nvPicPr>
            <p:cNvPr id="2100" name="그림 94" descr="C:/Users/KDP-50/AppData/Roaming/PolarisOffice/ETemp/2472_11526904/fImage39103456962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">
              <a:off x="2848610" y="2308860"/>
              <a:ext cx="1226185" cy="1226185"/>
            </a:xfrm>
            <a:prstGeom prst="rect">
              <a:avLst/>
            </a:prstGeom>
            <a:noFill/>
          </p:spPr>
        </p:pic>
        <p:pic>
          <p:nvPicPr>
            <p:cNvPr id="2096" name="그림 87" descr="C:/Users/KDP-50/AppData/Roaming/PolarisOffice/ETemp/2472_11526904/fImage25553314464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2247265" y="1040765"/>
              <a:ext cx="2224405" cy="1236345"/>
            </a:xfrm>
            <a:prstGeom prst="rect">
              <a:avLst/>
            </a:prstGeom>
            <a:noFill/>
          </p:spPr>
        </p:pic>
        <p:pic>
          <p:nvPicPr>
            <p:cNvPr id="2098" name="그림 91" descr="C:/Users/KDP-50/AppData/Roaming/PolarisOffice/ETemp/2472_11526904/fImage41153395705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00000">
              <a:off x="1744980" y="1878965"/>
              <a:ext cx="1276985" cy="1466215"/>
            </a:xfrm>
            <a:prstGeom prst="rect">
              <a:avLst/>
            </a:prstGeom>
            <a:noFill/>
          </p:spPr>
        </p:pic>
        <p:pic>
          <p:nvPicPr>
            <p:cNvPr id="2099" name="그림 93" descr="C:/Users/KDP-50/AppData/Roaming/PolarisOffice/ETemp/2472_11526904/fImage54683438145.jpe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0000">
              <a:off x="125730" y="3690620"/>
              <a:ext cx="1871345" cy="723265"/>
            </a:xfrm>
            <a:prstGeom prst="rect">
              <a:avLst/>
            </a:prstGeom>
            <a:noFill/>
          </p:spPr>
        </p:pic>
        <p:pic>
          <p:nvPicPr>
            <p:cNvPr id="2101" name="그림 95" descr="C:/Users/KDP-50/AppData/Roaming/PolarisOffice/ETemp/2472_11526904/fImage21173473281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40000">
              <a:off x="1866265" y="3237230"/>
              <a:ext cx="1548765" cy="976630"/>
            </a:xfrm>
            <a:prstGeom prst="rect">
              <a:avLst/>
            </a:prstGeom>
            <a:noFill/>
          </p:spPr>
        </p:pic>
        <p:pic>
          <p:nvPicPr>
            <p:cNvPr id="2097" name="그림 90" descr="C:/Users/KDP-50/AppData/Roaming/PolarisOffice/ETemp/2472_11526904/fImage340433768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40000">
              <a:off x="413385" y="2133600"/>
              <a:ext cx="1167765" cy="1167765"/>
            </a:xfrm>
            <a:prstGeom prst="rect">
              <a:avLst/>
            </a:prstGeom>
            <a:noFill/>
          </p:spPr>
        </p:pic>
      </p:grpSp>
      <p:sp>
        <p:nvSpPr>
          <p:cNvPr id="2" name="Rect 0"/>
          <p:cNvSpPr>
            <a:spLocks/>
          </p:cNvSpPr>
          <p:nvPr/>
        </p:nvSpPr>
        <p:spPr>
          <a:xfrm>
            <a:off x="-522605" y="-1228090"/>
            <a:ext cx="3522345" cy="3156585"/>
          </a:xfrm>
          <a:prstGeom prst="ellipse">
            <a:avLst/>
          </a:prstGeom>
          <a:solidFill>
            <a:schemeClr val="bg1">
              <a:lumMod val="85000"/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8" name="Rect 0"/>
          <p:cNvCxnSpPr/>
          <p:nvPr/>
        </p:nvCxnSpPr>
        <p:spPr>
          <a:xfrm>
            <a:off x="4572000" y="1700530"/>
            <a:ext cx="635" cy="331279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5"/>
          <p:cNvGrpSpPr>
            <a:grpSpLocks/>
          </p:cNvGrpSpPr>
          <p:nvPr/>
        </p:nvGrpSpPr>
        <p:grpSpPr>
          <a:xfrm>
            <a:off x="796290" y="4940935"/>
            <a:ext cx="3200400" cy="635"/>
            <a:chOff x="796290" y="4940935"/>
            <a:chExt cx="3200400" cy="635"/>
          </a:xfrm>
        </p:grpSpPr>
        <p:cxnSp>
          <p:nvCxnSpPr>
            <p:cNvPr id="22" name="Rect 0"/>
            <p:cNvCxnSpPr/>
            <p:nvPr/>
          </p:nvCxnSpPr>
          <p:spPr>
            <a:xfrm>
              <a:off x="796290" y="4940935"/>
              <a:ext cx="725805" cy="635"/>
            </a:xfrm>
            <a:prstGeom prst="line">
              <a:avLst/>
            </a:prstGeom>
            <a:ln w="9525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t 0"/>
            <p:cNvCxnSpPr/>
            <p:nvPr/>
          </p:nvCxnSpPr>
          <p:spPr>
            <a:xfrm>
              <a:off x="1788795" y="4940935"/>
              <a:ext cx="2207260" cy="635"/>
            </a:xfrm>
            <a:prstGeom prst="line">
              <a:avLst/>
            </a:prstGeom>
            <a:ln w="9525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5"/>
          <p:cNvGrpSpPr>
            <a:grpSpLocks/>
          </p:cNvGrpSpPr>
          <p:nvPr/>
        </p:nvGrpSpPr>
        <p:grpSpPr>
          <a:xfrm>
            <a:off x="699770" y="5052695"/>
            <a:ext cx="1874520" cy="1797050"/>
            <a:chOff x="699770" y="5052695"/>
            <a:chExt cx="1874520" cy="1797050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>
            <a:xfrm>
              <a:off x="742950" y="5052695"/>
              <a:ext cx="1831340" cy="1797050"/>
              <a:chOff x="742950" y="5052695"/>
              <a:chExt cx="1831340" cy="1797050"/>
            </a:xfrm>
          </p:grpSpPr>
          <p:pic>
            <p:nvPicPr>
              <p:cNvPr id="2052" name="Picture " descr="C:/Users/KDP-50/AppData/Roaming/PolarisOffice/ETemp/2472_11526904/image12.jpeg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BFBFBF"/>
                  </a:clrFrom>
                  <a:clrTo>
                    <a:srgbClr val="BFBFB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24" t="54162" r="30956" b="-693"/>
              <a:stretch>
                <a:fillRect/>
              </a:stretch>
            </p:blipFill>
            <p:spPr bwMode="auto">
              <a:xfrm>
                <a:off x="742950" y="5052695"/>
                <a:ext cx="1669415" cy="1797050"/>
              </a:xfrm>
              <a:prstGeom prst="rect">
                <a:avLst/>
              </a:prstGeom>
              <a:noFill/>
            </p:spPr>
          </p:pic>
          <p:sp>
            <p:nvSpPr>
              <p:cNvPr id="12" name="Rect 0"/>
              <p:cNvSpPr>
                <a:spLocks/>
              </p:cNvSpPr>
              <p:nvPr/>
            </p:nvSpPr>
            <p:spPr>
              <a:xfrm>
                <a:off x="2053590" y="5964555"/>
                <a:ext cx="520065" cy="831215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>
                  <a:buFontTx/>
                  <a:buNone/>
                </a:pPr>
                <a:endParaRPr lang="ko-KR" altLang="en-US"/>
              </a:p>
            </p:txBody>
          </p:sp>
        </p:grpSp>
        <p:sp>
          <p:nvSpPr>
            <p:cNvPr id="25" name="Rect 0"/>
            <p:cNvSpPr>
              <a:spLocks/>
            </p:cNvSpPr>
            <p:nvPr/>
          </p:nvSpPr>
          <p:spPr>
            <a:xfrm>
              <a:off x="699770" y="5052695"/>
              <a:ext cx="1158240" cy="30797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cxnSp>
        <p:nvCxnSpPr>
          <p:cNvPr id="27" name="Rect 0"/>
          <p:cNvCxnSpPr/>
          <p:nvPr/>
        </p:nvCxnSpPr>
        <p:spPr>
          <a:xfrm>
            <a:off x="1520825" y="4940935"/>
            <a:ext cx="302260" cy="405130"/>
          </a:xfrm>
          <a:prstGeom prst="line">
            <a:avLst/>
          </a:prstGeom>
          <a:ln w="9525" cap="flat" cmpd="sng">
            <a:solidFill>
              <a:schemeClr val="bg1">
                <a:lumMod val="50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t 0"/>
          <p:cNvCxnSpPr/>
          <p:nvPr/>
        </p:nvCxnSpPr>
        <p:spPr>
          <a:xfrm>
            <a:off x="1788795" y="4940935"/>
            <a:ext cx="68580" cy="405130"/>
          </a:xfrm>
          <a:prstGeom prst="line">
            <a:avLst/>
          </a:prstGeom>
          <a:ln w="9525" cap="flat" cmpd="sng">
            <a:solidFill>
              <a:schemeClr val="bg1">
                <a:lumMod val="50000"/>
                <a:alpha val="10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 0"/>
          <p:cNvSpPr txBox="1">
            <a:spLocks/>
          </p:cNvSpPr>
          <p:nvPr/>
        </p:nvSpPr>
        <p:spPr>
          <a:xfrm>
            <a:off x="2627630" y="5117465"/>
            <a:ext cx="1369060" cy="4006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000" b="1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NATURAL!</a:t>
            </a:r>
            <a:endParaRPr lang="ko-KR" altLang="en-US" sz="2000" b="1">
              <a:solidFill>
                <a:schemeClr val="tx2">
                  <a:lumMod val="60000"/>
                  <a:lumOff val="40000"/>
                </a:schemeClr>
              </a:solidFill>
              <a:latin typeface="태나다체 " charset="0"/>
              <a:ea typeface="태나다체 " charset="0"/>
            </a:endParaRPr>
          </a:p>
        </p:txBody>
      </p:sp>
      <p:pic>
        <p:nvPicPr>
          <p:cNvPr id="30" name="Picture " descr="C:/Users/KDP-50/AppData/Roaming/PolarisOffice/ETemp/2472_11526904/image11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07590" y="5013325"/>
            <a:ext cx="494665" cy="494665"/>
          </a:xfrm>
          <a:prstGeom prst="rect">
            <a:avLst/>
          </a:prstGeom>
          <a:noFill/>
        </p:spPr>
      </p:pic>
      <p:sp>
        <p:nvSpPr>
          <p:cNvPr id="32" name="Rect 0"/>
          <p:cNvSpPr>
            <a:spLocks/>
          </p:cNvSpPr>
          <p:nvPr/>
        </p:nvSpPr>
        <p:spPr>
          <a:xfrm>
            <a:off x="1640205" y="44450"/>
            <a:ext cx="3148330" cy="7924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28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ace Idol</a:t>
            </a:r>
            <a:endParaRPr lang="ko-KR" altLang="en-US" sz="2800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1604010" y="762000"/>
            <a:ext cx="3977005" cy="3175"/>
          </a:xfrm>
          <a:prstGeom prst="line">
            <a:avLst/>
          </a:prstGeom>
          <a:ln w="3175" cap="flat" cmpd="sng">
            <a:prstDash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 0"/>
          <p:cNvSpPr>
            <a:spLocks/>
          </p:cNvSpPr>
          <p:nvPr/>
        </p:nvSpPr>
        <p:spPr>
          <a:xfrm>
            <a:off x="1388110" y="803275"/>
            <a:ext cx="4337050" cy="2165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학습 진행 과정</a:t>
            </a:r>
            <a:endParaRPr lang="ko-KR" altLang="en-US" sz="1600">
              <a:solidFill>
                <a:schemeClr val="tx1"/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841375" y="86995"/>
            <a:ext cx="1009015" cy="10147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60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F</a:t>
            </a:r>
            <a:endParaRPr lang="ko-KR" altLang="en-US" sz="6000" b="1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00965" y="202565"/>
            <a:ext cx="1005205" cy="119951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7200" b="1">
                <a:ln w="1841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69803"/>
                    </a:srgbClr>
                  </a:outerShdw>
                </a:effectLst>
                <a:latin typeface="태나다체 " charset="0"/>
                <a:ea typeface="10X10 Bold" charset="0"/>
              </a:rPr>
              <a:t>4</a:t>
            </a:r>
            <a:r>
              <a:rPr lang="en-US" altLang="ko-KR" sz="7200" b="1">
                <a:ln w="952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10X10 Bold" charset="0"/>
              </a:rPr>
              <a:t>.</a:t>
            </a:r>
            <a:endParaRPr lang="ko-KR" altLang="en-US" sz="7200" b="1">
              <a:ln w="9525" cap="flat" cmpd="sng">
                <a:solidFill>
                  <a:schemeClr val="tx2">
                    <a:lumMod val="20000"/>
                    <a:lumOff val="80000"/>
                    <a:alpha val="100000"/>
                  </a:schemeClr>
                </a:solidFill>
                <a:prstDash val="solid"/>
              </a:ln>
              <a:solidFill>
                <a:schemeClr val="bg1"/>
              </a:solidFill>
              <a:latin typeface="태나다체 " charset="0"/>
              <a:ea typeface="10X10 Bold" charset="0"/>
            </a:endParaRPr>
          </a:p>
        </p:txBody>
      </p:sp>
      <p:grpSp>
        <p:nvGrpSpPr>
          <p:cNvPr id="2105" name="그룹 152"/>
          <p:cNvGrpSpPr>
            <a:grpSpLocks/>
          </p:cNvGrpSpPr>
          <p:nvPr/>
        </p:nvGrpSpPr>
        <p:grpSpPr>
          <a:xfrm>
            <a:off x="4789805" y="680720"/>
            <a:ext cx="4177665" cy="5546725"/>
            <a:chOff x="4789805" y="680720"/>
            <a:chExt cx="4177665" cy="5546725"/>
          </a:xfrm>
        </p:grpSpPr>
        <p:grpSp>
          <p:nvGrpSpPr>
            <p:cNvPr id="2095" name="그룹 82"/>
            <p:cNvGrpSpPr>
              <a:grpSpLocks/>
            </p:cNvGrpSpPr>
            <p:nvPr/>
          </p:nvGrpSpPr>
          <p:grpSpPr>
            <a:xfrm>
              <a:off x="4789805" y="1695450"/>
              <a:ext cx="4177665" cy="4531995"/>
              <a:chOff x="4789805" y="1695450"/>
              <a:chExt cx="4177665" cy="4531995"/>
            </a:xfrm>
          </p:grpSpPr>
          <p:sp>
            <p:nvSpPr>
              <p:cNvPr id="2081" name="도형 65"/>
              <p:cNvSpPr>
                <a:spLocks/>
              </p:cNvSpPr>
              <p:nvPr/>
            </p:nvSpPr>
            <p:spPr>
              <a:xfrm>
                <a:off x="6553835" y="5728335"/>
                <a:ext cx="1407160" cy="499110"/>
              </a:xfrm>
              <a:prstGeom prst="roundRect">
                <a:avLst/>
              </a:prstGeom>
              <a:solidFill>
                <a:schemeClr val="bg1"/>
              </a:solidFill>
              <a:ln w="38100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ⅴ.</a:t>
                </a:r>
                <a:r>
                  <a:rPr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 평가</a:t>
                </a:r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87" name="도형 74"/>
              <p:cNvSpPr>
                <a:spLocks/>
              </p:cNvSpPr>
              <p:nvPr/>
            </p:nvSpPr>
            <p:spPr>
              <a:xfrm>
                <a:off x="5520055" y="1695450"/>
                <a:ext cx="3447415" cy="499110"/>
              </a:xfrm>
              <a:prstGeom prst="roundRect">
                <a:avLst/>
              </a:prstGeom>
              <a:solidFill>
                <a:schemeClr val="bg1"/>
              </a:solidFill>
              <a:ln w="38100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ⅰ.</a:t>
                </a:r>
                <a:r>
                  <a:rPr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 이미지 </a:t>
                </a:r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데이터 수집</a:t>
                </a:r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88" name="도형 75"/>
              <p:cNvSpPr>
                <a:spLocks/>
              </p:cNvSpPr>
              <p:nvPr/>
            </p:nvSpPr>
            <p:spPr>
              <a:xfrm rot="6480000">
                <a:off x="6903085" y="2308225"/>
                <a:ext cx="389255" cy="304165"/>
              </a:xfrm>
              <a:prstGeom prst="rightArrow">
                <a:avLst/>
              </a:prstGeom>
              <a:ln w="28575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89" name="도형 76"/>
              <p:cNvSpPr>
                <a:spLocks/>
              </p:cNvSpPr>
              <p:nvPr/>
            </p:nvSpPr>
            <p:spPr>
              <a:xfrm>
                <a:off x="4789805" y="2691130"/>
                <a:ext cx="3776345" cy="499110"/>
              </a:xfrm>
              <a:prstGeom prst="roundRect">
                <a:avLst/>
              </a:prstGeom>
              <a:solidFill>
                <a:schemeClr val="bg1"/>
              </a:solidFill>
              <a:ln w="38100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ⅱ. 이미지 데이터 전처리</a:t>
                </a:r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90" name="도형 77"/>
              <p:cNvSpPr>
                <a:spLocks/>
              </p:cNvSpPr>
              <p:nvPr/>
            </p:nvSpPr>
            <p:spPr>
              <a:xfrm>
                <a:off x="5884545" y="3693160"/>
                <a:ext cx="2594610" cy="499110"/>
              </a:xfrm>
              <a:prstGeom prst="roundRect">
                <a:avLst/>
              </a:prstGeom>
              <a:solidFill>
                <a:schemeClr val="bg1"/>
              </a:solidFill>
              <a:ln w="38100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ⅲ.</a:t>
                </a:r>
                <a:r>
                  <a:rPr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 데이터 증폭</a:t>
                </a:r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91" name="도형 78"/>
              <p:cNvSpPr>
                <a:spLocks/>
              </p:cNvSpPr>
              <p:nvPr/>
            </p:nvSpPr>
            <p:spPr>
              <a:xfrm>
                <a:off x="5563235" y="4718050"/>
                <a:ext cx="1534160" cy="499110"/>
              </a:xfrm>
              <a:prstGeom prst="roundRect">
                <a:avLst/>
              </a:prstGeom>
              <a:solidFill>
                <a:schemeClr val="bg1"/>
              </a:solidFill>
              <a:ln w="38100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r>
                  <a:rPr lang="ko-KR"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ⅳ.</a:t>
                </a:r>
                <a:r>
                  <a:rPr sz="28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2745"/>
                        </a:srgbClr>
                      </a:outerShdw>
                    </a:effectLst>
                    <a:latin typeface="메이플스토리" charset="0"/>
                    <a:ea typeface="메이플스토리" charset="0"/>
                  </a:rPr>
                  <a:t> 학습</a:t>
                </a:r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92" name="도형 79"/>
              <p:cNvSpPr>
                <a:spLocks/>
              </p:cNvSpPr>
              <p:nvPr/>
            </p:nvSpPr>
            <p:spPr>
              <a:xfrm rot="6480000">
                <a:off x="6450330" y="4318000"/>
                <a:ext cx="389255" cy="304165"/>
              </a:xfrm>
              <a:prstGeom prst="rightArrow">
                <a:avLst/>
              </a:prstGeom>
              <a:ln w="28575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93" name="도형 80"/>
              <p:cNvSpPr>
                <a:spLocks/>
              </p:cNvSpPr>
              <p:nvPr/>
            </p:nvSpPr>
            <p:spPr>
              <a:xfrm rot="3900000">
                <a:off x="6437630" y="3301365"/>
                <a:ext cx="389255" cy="304165"/>
              </a:xfrm>
              <a:prstGeom prst="rightArrow">
                <a:avLst/>
              </a:prstGeom>
              <a:ln w="28575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  <p:sp>
            <p:nvSpPr>
              <p:cNvPr id="2094" name="도형 81"/>
              <p:cNvSpPr>
                <a:spLocks/>
              </p:cNvSpPr>
              <p:nvPr/>
            </p:nvSpPr>
            <p:spPr>
              <a:xfrm rot="3900000">
                <a:off x="6715760" y="5336540"/>
                <a:ext cx="389255" cy="304165"/>
              </a:xfrm>
              <a:prstGeom prst="rightArrow">
                <a:avLst/>
              </a:prstGeom>
              <a:ln w="28575" cap="flat" cmpd="sng">
                <a:solidFill>
                  <a:schemeClr val="accent1">
                    <a:lumMod val="60000"/>
                    <a:lumOff val="40000"/>
                    <a:alpha val="100000"/>
                  </a:schemeClr>
                </a:solidFill>
                <a:prstDash val="solid"/>
                <a:rou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메이플스토리" charset="0"/>
                  <a:ea typeface="메이플스토리" charset="0"/>
                </a:endParaRPr>
              </a:p>
            </p:txBody>
          </p:sp>
        </p:grpSp>
        <p:sp>
          <p:nvSpPr>
            <p:cNvPr id="2104" name="도형 150"/>
            <p:cNvSpPr>
              <a:spLocks/>
            </p:cNvSpPr>
            <p:nvPr/>
          </p:nvSpPr>
          <p:spPr>
            <a:xfrm>
              <a:off x="6347460" y="680720"/>
              <a:ext cx="1398270" cy="7264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 cap="flat" cmpd="sng">
              <a:solidFill>
                <a:schemeClr val="accent1">
                  <a:lumMod val="75000"/>
                  <a:lumOff val="0"/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360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2745"/>
                      </a:srgbClr>
                    </a:outerShdw>
                  </a:effectLst>
                  <a:latin typeface="메이플스토리" charset="0"/>
                  <a:ea typeface="메이플스토리" charset="0"/>
                </a:rPr>
                <a:t>과 정</a:t>
              </a:r>
              <a:endParaRPr lang="ko-KR" alt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메이플스토리" charset="0"/>
                <a:ea typeface="메이플스토리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522605" y="-1228090"/>
            <a:ext cx="3522345" cy="3156585"/>
          </a:xfrm>
          <a:prstGeom prst="ellipse">
            <a:avLst/>
          </a:prstGeom>
          <a:solidFill>
            <a:schemeClr val="bg1">
              <a:lumMod val="85000"/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cxnSp>
        <p:nvCxnSpPr>
          <p:cNvPr id="8" name="Rect 0"/>
          <p:cNvCxnSpPr/>
          <p:nvPr/>
        </p:nvCxnSpPr>
        <p:spPr>
          <a:xfrm>
            <a:off x="4572000" y="1700530"/>
            <a:ext cx="635" cy="3312795"/>
          </a:xfrm>
          <a:prstGeom prst="line">
            <a:avLst/>
          </a:prstGeom>
          <a:ln w="9525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 0"/>
          <p:cNvSpPr>
            <a:spLocks/>
          </p:cNvSpPr>
          <p:nvPr/>
        </p:nvSpPr>
        <p:spPr>
          <a:xfrm>
            <a:off x="1640205" y="44450"/>
            <a:ext cx="3148330" cy="7924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28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ace Idol</a:t>
            </a:r>
            <a:endParaRPr lang="ko-KR" altLang="en-US" sz="2800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1604010" y="762000"/>
            <a:ext cx="3977005" cy="3175"/>
          </a:xfrm>
          <a:prstGeom prst="line">
            <a:avLst/>
          </a:prstGeom>
          <a:ln w="3175" cap="flat" cmpd="sng">
            <a:prstDash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 0"/>
          <p:cNvSpPr>
            <a:spLocks/>
          </p:cNvSpPr>
          <p:nvPr/>
        </p:nvSpPr>
        <p:spPr>
          <a:xfrm>
            <a:off x="1388110" y="803275"/>
            <a:ext cx="4337050" cy="2165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데이터 전처리</a:t>
            </a:r>
            <a:endParaRPr lang="ko-KR" altLang="en-US" sz="1600">
              <a:solidFill>
                <a:schemeClr val="tx1"/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841375" y="86995"/>
            <a:ext cx="1009015" cy="1016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60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F</a:t>
            </a:r>
            <a:endParaRPr lang="ko-KR" altLang="en-US" sz="6000" b="1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00965" y="202565"/>
            <a:ext cx="1005205" cy="119951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7200" b="1">
                <a:ln w="1841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69803"/>
                    </a:srgbClr>
                  </a:outerShdw>
                </a:effectLst>
                <a:latin typeface="태나다체 " charset="0"/>
                <a:ea typeface="10X10 Bold" charset="0"/>
              </a:rPr>
              <a:t>4</a:t>
            </a:r>
            <a:r>
              <a:rPr lang="en-US" altLang="ko-KR" sz="7200" b="1">
                <a:ln w="952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10X10 Bold" charset="0"/>
              </a:rPr>
              <a:t>.</a:t>
            </a:r>
            <a:endParaRPr lang="ko-KR" altLang="en-US" sz="7200" b="1">
              <a:ln w="9525" cap="flat" cmpd="sng">
                <a:solidFill>
                  <a:schemeClr val="tx2">
                    <a:lumMod val="20000"/>
                    <a:lumOff val="80000"/>
                    <a:alpha val="100000"/>
                  </a:schemeClr>
                </a:solidFill>
                <a:prstDash val="solid"/>
              </a:ln>
              <a:solidFill>
                <a:schemeClr val="bg1"/>
              </a:solidFill>
              <a:latin typeface="태나다체 " charset="0"/>
              <a:ea typeface="10X10 Bold" charset="0"/>
            </a:endParaRPr>
          </a:p>
        </p:txBody>
      </p:sp>
      <p:sp>
        <p:nvSpPr>
          <p:cNvPr id="2056" name="도형 164"/>
          <p:cNvSpPr>
            <a:spLocks/>
          </p:cNvSpPr>
          <p:nvPr/>
        </p:nvSpPr>
        <p:spPr>
          <a:xfrm>
            <a:off x="4753610" y="1020445"/>
            <a:ext cx="3854450" cy="5466080"/>
          </a:xfrm>
          <a:prstGeom prst="roundRect">
            <a:avLst/>
          </a:prstGeom>
          <a:solidFill>
            <a:schemeClr val="bg1"/>
          </a:solidFill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dist" hangingPunct="1">
              <a:buFontTx/>
              <a:buNone/>
            </a:pPr>
            <a:r>
              <a:rPr lang="ko-KR" sz="3200" dirty="0" err="1">
                <a:solidFill>
                  <a:schemeClr val="accent1">
                    <a:lumMod val="75000"/>
                    <a:lumOff val="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전처리</a:t>
            </a:r>
            <a:r>
              <a:rPr lang="ko-KR" sz="3200" dirty="0">
                <a:solidFill>
                  <a:schemeClr val="accent1">
                    <a:lumMod val="75000"/>
                    <a:lumOff val="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과정</a:t>
            </a:r>
            <a:endParaRPr lang="ko-KR" altLang="en-US" sz="3200" dirty="0">
              <a:solidFill>
                <a:schemeClr val="accent1">
                  <a:lumMod val="75000"/>
                  <a:lumOff val="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endParaRPr lang="ko-KR" alt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sz="2000" b="1" i="0" dirty="0">
                <a:solidFill>
                  <a:schemeClr val="tx1"/>
                </a:solidFill>
                <a:latin typeface="메이플스토리" charset="0"/>
                <a:ea typeface="메이플스토리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 extractor</a:t>
            </a:r>
            <a:r>
              <a:rPr lang="ko-KR" sz="2000" b="1" i="0" dirty="0">
                <a:solidFill>
                  <a:schemeClr val="tx1"/>
                </a:solidFill>
                <a:latin typeface="메이플스토리" charset="0"/>
                <a:ea typeface="메이플스토리" charset="0"/>
              </a:rPr>
              <a:t> 페이지</a:t>
            </a:r>
            <a:endParaRPr lang="ko-KR" altLang="en-US" sz="2000" b="1" i="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활용을 통한 사진 얼굴 추출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Resize</a:t>
            </a: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&amp; </a:t>
            </a:r>
            <a:r>
              <a:rPr lang="ko-KR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gray-scale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각 이미지 별 </a:t>
            </a:r>
            <a:r>
              <a:rPr lang="ko-KR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Label</a:t>
            </a: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설정 및 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저장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이미지 회전, 반전 등을 통한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100배 증폭 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hangingPunct="1">
              <a:buFontTx/>
              <a:buNone/>
            </a:pP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(901장 =&gt; 90,100장)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r>
              <a:rPr lang="ko-KR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Numpy</a:t>
            </a:r>
            <a:r>
              <a:rPr lang="ko-KR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메이플스토리" charset="0"/>
                <a:ea typeface="메이플스토리" charset="0"/>
              </a:rPr>
              <a:t> 배열로 변환하여 저장</a:t>
            </a: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hangingPunct="1">
              <a:buFont typeface="Wingdings"/>
              <a:buChar char=""/>
            </a:pPr>
            <a:endParaRPr lang="ko-KR" altLang="en-US" sz="2000" dirty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</p:txBody>
      </p:sp>
      <p:pic>
        <p:nvPicPr>
          <p:cNvPr id="2059" name="그림 173" descr="C:/Users/KDP-50/AppData/Roaming/PolarisOffice/ETemp/2472_11526904/fImage44937361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" y="4790440"/>
            <a:ext cx="3601720" cy="1714500"/>
          </a:xfrm>
          <a:prstGeom prst="rect">
            <a:avLst/>
          </a:prstGeom>
          <a:noFill/>
        </p:spPr>
      </p:pic>
      <p:pic>
        <p:nvPicPr>
          <p:cNvPr id="2061" name="그림 175" descr="C:/Users/KDP-50/AppData/Roaming/PolarisOffice/ETemp/2472_11526904/fImage43643634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" y="4373245"/>
            <a:ext cx="3594735" cy="349885"/>
          </a:xfrm>
          <a:prstGeom prst="rect">
            <a:avLst/>
          </a:prstGeom>
          <a:noFill/>
        </p:spPr>
      </p:pic>
      <p:grpSp>
        <p:nvGrpSpPr>
          <p:cNvPr id="2064" name="그룹 186"/>
          <p:cNvGrpSpPr>
            <a:grpSpLocks/>
          </p:cNvGrpSpPr>
          <p:nvPr/>
        </p:nvGrpSpPr>
        <p:grpSpPr>
          <a:xfrm>
            <a:off x="200025" y="1416050"/>
            <a:ext cx="4073525" cy="2802890"/>
            <a:chOff x="200025" y="1416050"/>
            <a:chExt cx="4073525" cy="2802890"/>
          </a:xfrm>
        </p:grpSpPr>
        <p:pic>
          <p:nvPicPr>
            <p:cNvPr id="2053" name="Picture " descr="C:/Users/KDP-50/AppData/Roaming/PolarisOffice/ETemp/2472_11526904/fImage4665552232995.jpe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5" y="1814830"/>
              <a:ext cx="1651000" cy="2311400"/>
            </a:xfrm>
            <a:prstGeom prst="rect">
              <a:avLst/>
            </a:prstGeom>
            <a:noFill/>
          </p:spPr>
        </p:pic>
        <p:pic>
          <p:nvPicPr>
            <p:cNvPr id="2054" name="Picture " descr="C:/Users/KDP-50/AppData/Roaming/PolarisOffice/ETemp/2472_11526904/fImage351672241942.jpe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935" y="1494790"/>
              <a:ext cx="1035050" cy="969010"/>
            </a:xfrm>
            <a:prstGeom prst="rect">
              <a:avLst/>
            </a:prstGeom>
            <a:noFill/>
          </p:spPr>
        </p:pic>
        <p:pic>
          <p:nvPicPr>
            <p:cNvPr id="2055" name="Picture " descr="C:/Users/KDP-50/AppData/Roaming/PolarisOffice/ETemp/2472_11526904/fImage491272254827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420" y="2952115"/>
              <a:ext cx="1205230" cy="1129030"/>
            </a:xfrm>
            <a:prstGeom prst="rect">
              <a:avLst/>
            </a:prstGeom>
            <a:noFill/>
          </p:spPr>
        </p:pic>
        <p:sp>
          <p:nvSpPr>
            <p:cNvPr id="2058" name="도형 171"/>
            <p:cNvSpPr>
              <a:spLocks/>
            </p:cNvSpPr>
            <p:nvPr/>
          </p:nvSpPr>
          <p:spPr>
            <a:xfrm rot="7260000">
              <a:off x="3007360" y="2600325"/>
              <a:ext cx="367030" cy="222250"/>
            </a:xfrm>
            <a:prstGeom prst="rightArrow">
              <a:avLst/>
            </a:prstGeom>
            <a:solidFill>
              <a:schemeClr val="bg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62" name="도형 182"/>
            <p:cNvSpPr>
              <a:spLocks/>
            </p:cNvSpPr>
            <p:nvPr/>
          </p:nvSpPr>
          <p:spPr>
            <a:xfrm rot="21240000">
              <a:off x="2268220" y="2005330"/>
              <a:ext cx="367030" cy="222250"/>
            </a:xfrm>
            <a:prstGeom prst="rightArrow">
              <a:avLst/>
            </a:prstGeom>
            <a:solidFill>
              <a:schemeClr val="bg1"/>
            </a:solidFill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63" name="도형 183"/>
            <p:cNvSpPr>
              <a:spLocks/>
            </p:cNvSpPr>
            <p:nvPr/>
          </p:nvSpPr>
          <p:spPr>
            <a:xfrm>
              <a:off x="200025" y="1416050"/>
              <a:ext cx="4073525" cy="2802890"/>
            </a:xfrm>
            <a:prstGeom prst="rect">
              <a:avLst/>
            </a:prstGeom>
            <a:noFill/>
            <a:ln w="254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14C917-0161-F31C-3127-27D67745A819}"/>
              </a:ext>
            </a:extLst>
          </p:cNvPr>
          <p:cNvGrpSpPr/>
          <p:nvPr/>
        </p:nvGrpSpPr>
        <p:grpSpPr>
          <a:xfrm rot="1767736" flipH="1">
            <a:off x="5516681" y="2122708"/>
            <a:ext cx="3096344" cy="3024336"/>
            <a:chOff x="1043608" y="1700808"/>
            <a:chExt cx="3096344" cy="3024336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BCE9354-8E2E-0495-8D6D-A2F3CF70D951}"/>
                </a:ext>
              </a:extLst>
            </p:cNvPr>
            <p:cNvSpPr/>
            <p:nvPr/>
          </p:nvSpPr>
          <p:spPr>
            <a:xfrm>
              <a:off x="1043608" y="1700808"/>
              <a:ext cx="3096344" cy="302433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FBB04F4-4EBC-5E4C-14EC-F6F60078E038}"/>
                </a:ext>
              </a:extLst>
            </p:cNvPr>
            <p:cNvCxnSpPr/>
            <p:nvPr/>
          </p:nvCxnSpPr>
          <p:spPr>
            <a:xfrm>
              <a:off x="1223628" y="1988840"/>
              <a:ext cx="273630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89360B8-503D-1F6A-1D9D-56178113ABDF}"/>
                </a:ext>
              </a:extLst>
            </p:cNvPr>
            <p:cNvCxnSpPr/>
            <p:nvPr/>
          </p:nvCxnSpPr>
          <p:spPr>
            <a:xfrm>
              <a:off x="1223628" y="2636912"/>
              <a:ext cx="273630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98F68C-4A9C-3859-D622-7EEDEADA8E91}"/>
                </a:ext>
              </a:extLst>
            </p:cNvPr>
            <p:cNvSpPr txBox="1"/>
            <p:nvPr/>
          </p:nvSpPr>
          <p:spPr>
            <a:xfrm>
              <a:off x="1223628" y="2132856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미디어 오늘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DE781D-3C78-D6B5-40BB-4B9C86A099D4}"/>
                </a:ext>
              </a:extLst>
            </p:cNvPr>
            <p:cNvSpPr txBox="1"/>
            <p:nvPr/>
          </p:nvSpPr>
          <p:spPr>
            <a:xfrm>
              <a:off x="1151620" y="2726631"/>
              <a:ext cx="28803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latinLnBrk="0"/>
              <a:r>
                <a:rPr lang="ko-KR" altLang="en-US" sz="1400" b="1" i="0" dirty="0" err="1">
                  <a:solidFill>
                    <a:srgbClr val="1E1E1E"/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류희림</a:t>
              </a:r>
              <a:r>
                <a:rPr lang="ko-KR" altLang="en-US" sz="1400" b="1" i="0" dirty="0">
                  <a:solidFill>
                    <a:srgbClr val="1E1E1E"/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 방통심의위원장 저서 논란</a:t>
              </a:r>
              <a:endParaRPr lang="en-US" altLang="ko-KR" sz="1400" b="1" i="0" dirty="0">
                <a:solidFill>
                  <a:srgbClr val="1E1E1E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pPr algn="l" latinLnBrk="0"/>
              <a:r>
                <a:rPr lang="ko-KR" altLang="en-US" sz="1400" b="0" i="0" dirty="0">
                  <a:solidFill>
                    <a:srgbClr val="1E1E1E"/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“</a:t>
              </a:r>
              <a:r>
                <a:rPr lang="ko-KR" altLang="en-US" sz="1400" b="0" i="0" dirty="0" err="1">
                  <a:solidFill>
                    <a:srgbClr val="1E1E1E"/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방송뿐만</a:t>
              </a:r>
              <a:r>
                <a:rPr lang="ko-KR" altLang="en-US" sz="1400" b="0" i="0" dirty="0">
                  <a:solidFill>
                    <a:srgbClr val="1E1E1E"/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 아니라 신문기자들도 이제는 필기 실력보다는 외모 위주로 뽑는 곳이 늘고 있다”</a:t>
              </a:r>
              <a:endParaRPr lang="ko-KR" altLang="en-US" sz="1400" b="1" i="0" dirty="0">
                <a:solidFill>
                  <a:srgbClr val="1E1E1E"/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2B0A4C-395A-41AD-169A-0F42D81BCD15}"/>
                </a:ext>
              </a:extLst>
            </p:cNvPr>
            <p:cNvSpPr txBox="1"/>
            <p:nvPr/>
          </p:nvSpPr>
          <p:spPr>
            <a:xfrm>
              <a:off x="1151620" y="3798912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/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방송과 신문에 등장하는 여기자들을 잘 보라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.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외모보다는 저널리스트로서 자질이 더 중요한 기자 선발에도 외모지상주의의 영향이 미치지 않을까 하는 우려가 크다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.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3851920" y="404664"/>
            <a:ext cx="57606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주제선정배경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572000" y="1196752"/>
            <a:ext cx="4212468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C50B7C6-4CF0-03A0-E229-0AB59A6887B1}"/>
              </a:ext>
            </a:extLst>
          </p:cNvPr>
          <p:cNvGrpSpPr/>
          <p:nvPr/>
        </p:nvGrpSpPr>
        <p:grpSpPr>
          <a:xfrm rot="19832264">
            <a:off x="507039" y="2122708"/>
            <a:ext cx="3096344" cy="3024336"/>
            <a:chOff x="1043608" y="1700808"/>
            <a:chExt cx="3096344" cy="302433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F949F98-91C8-9135-F26D-CE00283E8B0D}"/>
                </a:ext>
              </a:extLst>
            </p:cNvPr>
            <p:cNvSpPr/>
            <p:nvPr/>
          </p:nvSpPr>
          <p:spPr>
            <a:xfrm>
              <a:off x="1043608" y="1700808"/>
              <a:ext cx="3096344" cy="302433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F3778F6-56EB-BA56-EA9A-B44F88F9C0A0}"/>
                </a:ext>
              </a:extLst>
            </p:cNvPr>
            <p:cNvCxnSpPr/>
            <p:nvPr/>
          </p:nvCxnSpPr>
          <p:spPr>
            <a:xfrm>
              <a:off x="1223628" y="1988840"/>
              <a:ext cx="273630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12AFF33-E596-AC41-9E9D-76A04F8BAD57}"/>
                </a:ext>
              </a:extLst>
            </p:cNvPr>
            <p:cNvCxnSpPr/>
            <p:nvPr/>
          </p:nvCxnSpPr>
          <p:spPr>
            <a:xfrm>
              <a:off x="1223628" y="2636912"/>
              <a:ext cx="273630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BCC3F-5CBA-6371-A1D2-8F48CF077648}"/>
                </a:ext>
              </a:extLst>
            </p:cNvPr>
            <p:cNvSpPr txBox="1"/>
            <p:nvPr/>
          </p:nvSpPr>
          <p:spPr>
            <a:xfrm>
              <a:off x="1223628" y="2132856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인천 일보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06EE92-9841-A8E4-B389-5E7E383BF1F2}"/>
                </a:ext>
              </a:extLst>
            </p:cNvPr>
            <p:cNvSpPr txBox="1"/>
            <p:nvPr/>
          </p:nvSpPr>
          <p:spPr>
            <a:xfrm>
              <a:off x="1151620" y="2834352"/>
              <a:ext cx="2880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성형 공화국의 그늘</a:t>
              </a:r>
              <a:endPara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“</a:t>
              </a:r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예쁘면 고시 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3</a:t>
              </a:r>
              <a:r>
                <a:rPr lang="ko-KR" altLang="en-US" sz="1400" dirty="0" err="1">
                  <a:latin typeface="태나다체 " panose="02000000000000000000" pitchFamily="2" charset="-127"/>
                  <a:ea typeface="태나다체 " panose="02000000000000000000" pitchFamily="2" charset="-127"/>
                </a:rPr>
                <a:t>관왕</a:t>
              </a:r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 하는 것과 같아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”</a:t>
              </a:r>
            </a:p>
            <a:p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“</a:t>
              </a:r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잘생기면 다 오빠야</a:t>
              </a:r>
              <a:r>
                <a:rPr lang="en-US" altLang="ko-KR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＂</a:t>
              </a:r>
              <a:endParaRPr lang="ko-KR" altLang="en-US" sz="14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697283-3BFD-EA49-B385-E3AE7CB7878D}"/>
                </a:ext>
              </a:extLst>
            </p:cNvPr>
            <p:cNvSpPr txBox="1"/>
            <p:nvPr/>
          </p:nvSpPr>
          <p:spPr>
            <a:xfrm>
              <a:off x="1151620" y="3645024"/>
              <a:ext cx="28803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/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개인주의 성향이 강한 현대사회에서 타인에 대한 즉각적인 파악이 </a:t>
              </a:r>
              <a:r>
                <a:rPr lang="ko-KR" altLang="en-US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필요해졌고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이 때문에 외모를 중시하는 현상이 두드러지게 됐다는 가설도 있다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.</a:t>
              </a:r>
            </a:p>
            <a:p>
              <a:pPr algn="just" latinLnBrk="0"/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개인의 사소한 </a:t>
              </a:r>
              <a:r>
                <a:rPr lang="ko-KR" altLang="en-US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외모콤플렉스에서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 시작한 외모지상주의의 도래는 사회적 문제들을 양산하면서 경종을 울리고 있다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.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21DF58-28C4-AF35-81B3-4A199D8A0B34}"/>
              </a:ext>
            </a:extLst>
          </p:cNvPr>
          <p:cNvGrpSpPr/>
          <p:nvPr/>
        </p:nvGrpSpPr>
        <p:grpSpPr>
          <a:xfrm>
            <a:off x="3023828" y="2590883"/>
            <a:ext cx="3096344" cy="3024336"/>
            <a:chOff x="3023828" y="2132856"/>
            <a:chExt cx="3096344" cy="302433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484986A-95F4-004C-E91A-23E60CE4F281}"/>
                </a:ext>
              </a:extLst>
            </p:cNvPr>
            <p:cNvSpPr/>
            <p:nvPr/>
          </p:nvSpPr>
          <p:spPr>
            <a:xfrm>
              <a:off x="3023828" y="2132856"/>
              <a:ext cx="3096344" cy="30243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4254435-31E7-9AE5-DDC6-B725234CC5C4}"/>
                </a:ext>
              </a:extLst>
            </p:cNvPr>
            <p:cNvCxnSpPr/>
            <p:nvPr/>
          </p:nvCxnSpPr>
          <p:spPr>
            <a:xfrm>
              <a:off x="3203848" y="2420888"/>
              <a:ext cx="2736304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B68B1D3-308F-344C-6CA5-E00B896F256C}"/>
                </a:ext>
              </a:extLst>
            </p:cNvPr>
            <p:cNvCxnSpPr/>
            <p:nvPr/>
          </p:nvCxnSpPr>
          <p:spPr>
            <a:xfrm>
              <a:off x="3203848" y="3068960"/>
              <a:ext cx="2736304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9C02B7-1E26-8AE7-B979-4DBB81C0D79A}"/>
                </a:ext>
              </a:extLst>
            </p:cNvPr>
            <p:cNvSpPr txBox="1"/>
            <p:nvPr/>
          </p:nvSpPr>
          <p:spPr>
            <a:xfrm>
              <a:off x="3203848" y="2564904"/>
              <a:ext cx="27363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인천 일보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74F290-54AA-67CC-E99C-08BAAB1C2600}"/>
                </a:ext>
              </a:extLst>
            </p:cNvPr>
            <p:cNvSpPr txBox="1"/>
            <p:nvPr/>
          </p:nvSpPr>
          <p:spPr>
            <a:xfrm>
              <a:off x="3131840" y="3356992"/>
              <a:ext cx="28803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마스크 못 벗는 사회</a:t>
              </a:r>
              <a:endPara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코로나 엔데믹 선언 후 </a:t>
              </a:r>
              <a:r>
                <a:rPr lang="ko-KR" altLang="en-US" sz="1400" dirty="0" err="1">
                  <a:latin typeface="태나다체 " panose="02000000000000000000" pitchFamily="2" charset="-127"/>
                  <a:ea typeface="태나다체 " panose="02000000000000000000" pitchFamily="2" charset="-127"/>
                </a:rPr>
                <a:t>외모컴플렉스로</a:t>
              </a:r>
              <a:endParaRPr lang="en-US" altLang="ko-KR" sz="1400" dirty="0"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sz="1400" dirty="0">
                  <a:latin typeface="태나다체 " panose="02000000000000000000" pitchFamily="2" charset="-127"/>
                  <a:ea typeface="태나다체 " panose="02000000000000000000" pitchFamily="2" charset="-127"/>
                </a:rPr>
                <a:t>취업 장벽을 느끼는 사람들이 생겨남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428450-D9CE-865C-9E71-07E10851D859}"/>
                </a:ext>
              </a:extLst>
            </p:cNvPr>
            <p:cNvSpPr txBox="1"/>
            <p:nvPr/>
          </p:nvSpPr>
          <p:spPr>
            <a:xfrm>
              <a:off x="3131840" y="4232606"/>
              <a:ext cx="2880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0" i="0" dirty="0">
                  <a:solidFill>
                    <a:schemeClr val="bg1">
                      <a:lumMod val="65000"/>
                    </a:schemeClr>
                  </a:solidFill>
                  <a:effectLst/>
                  <a:highlight>
                    <a:srgbClr val="000080"/>
                  </a:highlight>
                  <a:latin typeface="태나다체 " panose="02000000000000000000" pitchFamily="2" charset="-127"/>
                  <a:ea typeface="태나다체 " panose="02000000000000000000" pitchFamily="2" charset="-127"/>
                </a:rPr>
                <a:t>외모를 통해 개인 간의 </a:t>
              </a:r>
              <a:r>
                <a:rPr lang="ko-KR" altLang="en-US" sz="1000" b="0" i="0" dirty="0" err="1">
                  <a:solidFill>
                    <a:schemeClr val="bg1">
                      <a:lumMod val="65000"/>
                    </a:schemeClr>
                  </a:solidFill>
                  <a:effectLst/>
                  <a:highlight>
                    <a:srgbClr val="000080"/>
                  </a:highlight>
                  <a:latin typeface="태나다체 " panose="02000000000000000000" pitchFamily="2" charset="-127"/>
                  <a:ea typeface="태나다체 " panose="02000000000000000000" pitchFamily="2" charset="-127"/>
                </a:rPr>
                <a:t>우열뿐</a:t>
              </a:r>
              <a:r>
                <a:rPr lang="ko-KR" altLang="en-US" sz="1000" b="0" i="0" dirty="0">
                  <a:solidFill>
                    <a:schemeClr val="bg1">
                      <a:lumMod val="65000"/>
                    </a:schemeClr>
                  </a:solidFill>
                  <a:effectLst/>
                  <a:highlight>
                    <a:srgbClr val="000080"/>
                  </a:highlight>
                  <a:latin typeface="태나다체 " panose="02000000000000000000" pitchFamily="2" charset="-127"/>
                  <a:ea typeface="태나다체 " panose="02000000000000000000" pitchFamily="2" charset="-127"/>
                </a:rPr>
                <a:t> 아니라 인생의 성공과 실패까지도 결정</a:t>
              </a:r>
              <a:r>
                <a:rPr lang="ko-KR" altLang="en-US" sz="10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할 수 있다고 생각하는 사회적 풍조로</a:t>
              </a:r>
              <a:r>
                <a:rPr lang="en-US" altLang="ko-KR" sz="10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, </a:t>
              </a:r>
              <a:r>
                <a:rPr lang="ko-KR" altLang="en-US" sz="10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무분별한 외모지상주의는 가치관 형성에도 부정적 </a:t>
              </a:r>
              <a:endParaRPr lang="en-US" altLang="ko-KR" sz="1000" b="0" i="0" dirty="0">
                <a:solidFill>
                  <a:schemeClr val="bg1">
                    <a:lumMod val="65000"/>
                  </a:schemeClr>
                </a:solidFill>
                <a:effectLst/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  <a:p>
              <a:r>
                <a:rPr lang="ko-KR" altLang="en-US" sz="10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영향을 끼치고 있다</a:t>
              </a:r>
              <a:r>
                <a:rPr lang="en-US" altLang="ko-KR" sz="1000" b="0" i="0" dirty="0">
                  <a:solidFill>
                    <a:schemeClr val="bg1">
                      <a:lumMod val="65000"/>
                    </a:schemeClr>
                  </a:solidFill>
                  <a:effectLst/>
                  <a:latin typeface="태나다체 " panose="02000000000000000000" pitchFamily="2" charset="-127"/>
                  <a:ea typeface="태나다체 " panose="02000000000000000000" pitchFamily="2" charset="-127"/>
                </a:rPr>
                <a:t>.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57145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-522605" y="-1228090"/>
            <a:ext cx="3522345" cy="3156585"/>
          </a:xfrm>
          <a:prstGeom prst="ellipse">
            <a:avLst/>
          </a:prstGeom>
          <a:solidFill>
            <a:schemeClr val="bg1">
              <a:lumMod val="85000"/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1640205" y="44450"/>
            <a:ext cx="3148330" cy="792480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 sz="28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ace Idol</a:t>
            </a:r>
            <a:endParaRPr lang="ko-KR" altLang="en-US" sz="2800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1604010" y="762000"/>
            <a:ext cx="3977005" cy="3175"/>
          </a:xfrm>
          <a:prstGeom prst="line">
            <a:avLst/>
          </a:prstGeom>
          <a:ln w="3175" cap="flat" cmpd="sng">
            <a:prstDash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 0"/>
          <p:cNvSpPr>
            <a:spLocks/>
          </p:cNvSpPr>
          <p:nvPr/>
        </p:nvSpPr>
        <p:spPr>
          <a:xfrm>
            <a:off x="1388110" y="803275"/>
            <a:ext cx="4337050" cy="2165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학습 진행</a:t>
            </a:r>
            <a:endParaRPr lang="ko-KR" altLang="en-US" sz="1600">
              <a:solidFill>
                <a:schemeClr val="tx1"/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841375" y="86995"/>
            <a:ext cx="1009015" cy="1016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6000" b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태나다체 " charset="0"/>
              </a:rPr>
              <a:t>F</a:t>
            </a:r>
            <a:endParaRPr lang="ko-KR" altLang="en-US" sz="6000" b="1">
              <a:solidFill>
                <a:schemeClr val="accent1">
                  <a:lumMod val="40000"/>
                  <a:lumOff val="60000"/>
                </a:schemeClr>
              </a:solidFill>
              <a:latin typeface="태나다체 " charset="0"/>
              <a:ea typeface="태나다체 " charset="0"/>
            </a:endParaRPr>
          </a:p>
        </p:txBody>
      </p:sp>
      <p:sp>
        <p:nvSpPr>
          <p:cNvPr id="36" name="Rect 0"/>
          <p:cNvSpPr>
            <a:spLocks/>
          </p:cNvSpPr>
          <p:nvPr/>
        </p:nvSpPr>
        <p:spPr>
          <a:xfrm>
            <a:off x="100965" y="202565"/>
            <a:ext cx="1005205" cy="119951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ko-KR" sz="7200" b="1">
                <a:ln w="1841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69803"/>
                    </a:srgbClr>
                  </a:outerShdw>
                </a:effectLst>
                <a:latin typeface="태나다체 " charset="0"/>
                <a:ea typeface="10X10 Bold" charset="0"/>
              </a:rPr>
              <a:t>4</a:t>
            </a:r>
            <a:r>
              <a:rPr lang="en-US" altLang="ko-KR" sz="7200" b="1">
                <a:ln w="9525" cap="flat" cmpd="sng">
                  <a:solidFill>
                    <a:schemeClr val="tx2">
                      <a:lumMod val="20000"/>
                      <a:lumOff val="80000"/>
                      <a:alpha val="10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태나다체 " charset="0"/>
                <a:ea typeface="10X10 Bold" charset="0"/>
              </a:rPr>
              <a:t>.</a:t>
            </a:r>
            <a:endParaRPr lang="ko-KR" altLang="en-US" sz="7200" b="1">
              <a:ln w="9525" cap="flat" cmpd="sng">
                <a:solidFill>
                  <a:schemeClr val="tx2">
                    <a:lumMod val="20000"/>
                    <a:lumOff val="80000"/>
                    <a:alpha val="100000"/>
                  </a:schemeClr>
                </a:solidFill>
                <a:prstDash val="solid"/>
              </a:ln>
              <a:solidFill>
                <a:schemeClr val="bg1"/>
              </a:solidFill>
              <a:latin typeface="태나다체 " charset="0"/>
              <a:ea typeface="10X10 Bold" charset="0"/>
            </a:endParaRPr>
          </a:p>
        </p:txBody>
      </p:sp>
      <p:sp>
        <p:nvSpPr>
          <p:cNvPr id="2053" name="도형 176"/>
          <p:cNvSpPr>
            <a:spLocks/>
          </p:cNvSpPr>
          <p:nvPr/>
        </p:nvSpPr>
        <p:spPr>
          <a:xfrm>
            <a:off x="4450080" y="838200"/>
            <a:ext cx="4292600" cy="3442335"/>
          </a:xfrm>
          <a:prstGeom prst="roundRect">
            <a:avLst/>
          </a:prstGeom>
          <a:solidFill>
            <a:schemeClr val="bg1"/>
          </a:solidFill>
          <a:ln w="38100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dist" latinLnBrk="0" hangingPunct="1">
              <a:buFontTx/>
              <a:buNone/>
            </a:pPr>
            <a:r>
              <a:rPr lang="ko-KR" sz="3200">
                <a:solidFill>
                  <a:schemeClr val="accent1">
                    <a:lumMod val="75000"/>
                    <a:lumOff val="0"/>
                  </a:schemeClr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학 습 과 정</a:t>
            </a:r>
            <a:endParaRPr lang="ko-KR" altLang="en-US" sz="3200">
              <a:solidFill>
                <a:schemeClr val="accent1">
                  <a:lumMod val="75000"/>
                  <a:lumOff val="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0" indent="0" algn="dist" latinLnBrk="0" hangingPunct="1">
              <a:buFontTx/>
              <a:buNone/>
            </a:pPr>
            <a:endParaRPr lang="ko-KR" altLang="en-US" sz="1000">
              <a:solidFill>
                <a:schemeClr val="accent1">
                  <a:lumMod val="60000"/>
                  <a:lumOff val="40000"/>
                </a:schemeClr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1800" b="1" i="0">
                <a:solidFill>
                  <a:schemeClr val="tx1"/>
                </a:solidFill>
                <a:latin typeface="메이플스토리" charset="0"/>
                <a:ea typeface="메이플스토리" charset="0"/>
              </a:rPr>
              <a:t>DNN 학습</a:t>
            </a:r>
            <a:endParaRPr lang="ko-KR" altLang="en-US" sz="1800" b="1" i="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Flatten 및 Dense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레이어 추가 후 compile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Train, Validation 데이터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분리 학습 진행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Test 데이터를 통해 확인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함수 생성 및 새로운 이미지 데이터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2352"/>
                    </a:srgbClr>
                  </a:outerShdw>
                </a:effectLst>
                <a:latin typeface="메이플스토리" charset="0"/>
                <a:ea typeface="메이플스토리" charset="0"/>
              </a:rPr>
              <a:t>    로 확인 및 라벨 수정</a:t>
            </a:r>
            <a:endParaRPr lang="ko-KR" altLang="en-US" sz="18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  <a:p>
            <a:pPr marL="254000" indent="-254000" algn="l" latinLnBrk="0" hangingPunct="1">
              <a:buFont typeface="Wingdings"/>
              <a:buChar char=""/>
            </a:pPr>
            <a:r>
              <a:rPr lang="ko-KR" sz="2000">
                <a:solidFill>
                  <a:schemeClr val="tx1"/>
                </a:solidFill>
                <a:latin typeface="메이플스토리" charset="0"/>
                <a:ea typeface="메이플스토리" charset="0"/>
              </a:rPr>
              <a:t>모델 저장</a:t>
            </a:r>
            <a:endParaRPr lang="ko-KR" altLang="en-US" sz="2000">
              <a:solidFill>
                <a:schemeClr val="tx1"/>
              </a:solidFill>
              <a:latin typeface="메이플스토리" charset="0"/>
              <a:ea typeface="메이플스토리" charset="0"/>
            </a:endParaRPr>
          </a:p>
        </p:txBody>
      </p:sp>
      <p:pic>
        <p:nvPicPr>
          <p:cNvPr id="2054" name="그림 1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35" y="4352290"/>
            <a:ext cx="4133850" cy="2402205"/>
          </a:xfrm>
          <a:prstGeom prst="rect">
            <a:avLst/>
          </a:prstGeom>
          <a:noFill/>
        </p:spPr>
      </p:pic>
      <p:pic>
        <p:nvPicPr>
          <p:cNvPr id="2055" name="그림 180" descr="C:/Users/KDP-50/AppData/Roaming/PolarisOffice/ETemp/9864_19862288/fImage4692038923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85" y="1726565"/>
            <a:ext cx="2400935" cy="3186430"/>
          </a:xfrm>
          <a:prstGeom prst="rect">
            <a:avLst/>
          </a:prstGeom>
          <a:noFill/>
        </p:spPr>
      </p:pic>
      <p:pic>
        <p:nvPicPr>
          <p:cNvPr id="2056" name="그림 181" descr="C:/Users/KDP-50/AppData/Roaming/PolarisOffice/ETemp/9864_19862288/fImage251606390460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921125"/>
            <a:ext cx="2433320" cy="2832735"/>
          </a:xfrm>
          <a:prstGeom prst="rect">
            <a:avLst/>
          </a:prstGeom>
          <a:noFill/>
        </p:spPr>
      </p:pic>
      <p:pic>
        <p:nvPicPr>
          <p:cNvPr id="2057" name="그림 1" descr="C:/Users/KDP-50/AppData/Roaming/PolarisOffice/ETemp/9864_19862288/fImage53571194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1098550"/>
            <a:ext cx="3178810" cy="287655"/>
          </a:xfrm>
          <a:prstGeom prst="rect">
            <a:avLst/>
          </a:prstGeom>
          <a:noFill/>
        </p:spPr>
      </p:pic>
      <p:pic>
        <p:nvPicPr>
          <p:cNvPr id="2058" name="그림 2" descr="C:/Users/KDP-50/AppData/Roaming/PolarisOffice/ETemp/9864_19862288/fImage147049120846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1656080"/>
            <a:ext cx="2286635" cy="2484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17D0B1-360B-4FB8-F2F7-45105A705C98}"/>
              </a:ext>
            </a:extLst>
          </p:cNvPr>
          <p:cNvSpPr/>
          <p:nvPr/>
        </p:nvSpPr>
        <p:spPr>
          <a:xfrm>
            <a:off x="0" y="-99392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22490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323528" y="1340768"/>
            <a:ext cx="5760640" cy="5184576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40188" y="1844824"/>
            <a:ext cx="5760640" cy="417646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-468560" y="404664"/>
            <a:ext cx="5760640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주제선정배경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359532" y="1196752"/>
            <a:ext cx="4104456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5418685-89C6-8581-AA73-5FA621B8F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40" y="2296327"/>
            <a:ext cx="2448272" cy="2448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6D9F99-A680-CEB4-CB9C-D39A0B48C4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152311"/>
            <a:ext cx="2736304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E60E5E-913C-0A78-7F80-D6D0505BB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0" y="2368335"/>
            <a:ext cx="2304256" cy="230425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7A33BD-973B-C6A7-0425-03AAC23B79DA}"/>
              </a:ext>
            </a:extLst>
          </p:cNvPr>
          <p:cNvCxnSpPr/>
          <p:nvPr/>
        </p:nvCxnSpPr>
        <p:spPr>
          <a:xfrm>
            <a:off x="628706" y="4509120"/>
            <a:ext cx="22004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DC0D70C-120C-877C-3362-875A5F81D2E9}"/>
              </a:ext>
            </a:extLst>
          </p:cNvPr>
          <p:cNvCxnSpPr/>
          <p:nvPr/>
        </p:nvCxnSpPr>
        <p:spPr>
          <a:xfrm>
            <a:off x="3471791" y="4509120"/>
            <a:ext cx="22004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379C4D-0702-3347-1A8A-1B56B4BB89A9}"/>
              </a:ext>
            </a:extLst>
          </p:cNvPr>
          <p:cNvCxnSpPr/>
          <p:nvPr/>
        </p:nvCxnSpPr>
        <p:spPr>
          <a:xfrm>
            <a:off x="6372200" y="4509120"/>
            <a:ext cx="22004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101600">
              <a:schemeClr val="bg1">
                <a:lumMod val="7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E777BD-C780-B5FD-36C7-CC037BA930BB}"/>
              </a:ext>
            </a:extLst>
          </p:cNvPr>
          <p:cNvSpPr/>
          <p:nvPr/>
        </p:nvSpPr>
        <p:spPr>
          <a:xfrm>
            <a:off x="395536" y="4899659"/>
            <a:ext cx="2664296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외모에 대한 관심 증대</a:t>
            </a:r>
            <a:endParaRPr lang="ko-KR" altLang="en-US" sz="1400" dirty="0">
              <a:solidFill>
                <a:schemeClr val="accent1"/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C447C4-CAF6-7B6F-CDA4-07C390C6F1D5}"/>
              </a:ext>
            </a:extLst>
          </p:cNvPr>
          <p:cNvSpPr/>
          <p:nvPr/>
        </p:nvSpPr>
        <p:spPr>
          <a:xfrm>
            <a:off x="3275856" y="4899659"/>
            <a:ext cx="2664296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얼굴로 할 수 있는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2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종합서비스는 미비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11EC58-91D7-51ED-6546-53F0B4C04DEC}"/>
              </a:ext>
            </a:extLst>
          </p:cNvPr>
          <p:cNvSpPr/>
          <p:nvPr/>
        </p:nvSpPr>
        <p:spPr>
          <a:xfrm>
            <a:off x="6156176" y="4899659"/>
            <a:ext cx="2664296" cy="227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얼굴을 활용한 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다양한 서비스</a:t>
            </a:r>
            <a:r>
              <a:rPr lang="en-US" altLang="ko-KR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메이플스토리" panose="02000800000000000000" pitchFamily="2" charset="-127"/>
                <a:ea typeface="메이플스토리" panose="02000800000000000000" pitchFamily="2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7705810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141A4A-95E3-6BAB-D1B6-C1A1F7EF66A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8273D2-4905-304E-FC9E-F9A39C8D5399}"/>
              </a:ext>
            </a:extLst>
          </p:cNvPr>
          <p:cNvSpPr/>
          <p:nvPr/>
        </p:nvSpPr>
        <p:spPr>
          <a:xfrm>
            <a:off x="0" y="-16129"/>
            <a:ext cx="9144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04E3-6495-1AEC-FB15-E99B4FD5C760}"/>
              </a:ext>
            </a:extLst>
          </p:cNvPr>
          <p:cNvSpPr txBox="1"/>
          <p:nvPr/>
        </p:nvSpPr>
        <p:spPr>
          <a:xfrm>
            <a:off x="2519772" y="2551837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마법의 모자</a:t>
            </a:r>
            <a:endParaRPr lang="en-US" altLang="ko-KR" sz="6000" dirty="0">
              <a:solidFill>
                <a:schemeClr val="bg2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Segoe UI Black" pitchFamily="34" charset="0"/>
            </a:endParaRPr>
          </a:p>
          <a:p>
            <a:pPr algn="ctr"/>
            <a:r>
              <a:rPr lang="en-US" altLang="ko-KR" sz="4800" dirty="0">
                <a:solidFill>
                  <a:schemeClr val="bg2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(Sorting Hat)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B9CD8B-0CC6-E706-A767-CF34DA790D46}"/>
              </a:ext>
            </a:extLst>
          </p:cNvPr>
          <p:cNvSpPr/>
          <p:nvPr/>
        </p:nvSpPr>
        <p:spPr>
          <a:xfrm>
            <a:off x="-324544" y="2060848"/>
            <a:ext cx="9721080" cy="25922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B0231-DC40-410D-E2F7-65599D245C3A}"/>
              </a:ext>
            </a:extLst>
          </p:cNvPr>
          <p:cNvSpPr txBox="1"/>
          <p:nvPr/>
        </p:nvSpPr>
        <p:spPr>
          <a:xfrm>
            <a:off x="-180528" y="213285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Segoe UI Black" pitchFamily="34" charset="0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362557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668344" y="4941168"/>
            <a:ext cx="7250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183714" y="4941168"/>
            <a:ext cx="22068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7308304" y="4941168"/>
            <a:ext cx="85970" cy="4045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7308304" y="4941168"/>
            <a:ext cx="353954" cy="4320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6870461" y="5510641"/>
            <a:ext cx="1492001" cy="11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그룹 2054"/>
          <p:cNvGrpSpPr/>
          <p:nvPr/>
        </p:nvGrpSpPr>
        <p:grpSpPr>
          <a:xfrm>
            <a:off x="4442550" y="5316140"/>
            <a:ext cx="2432208" cy="528233"/>
            <a:chOff x="6316256" y="5245093"/>
            <a:chExt cx="2432208" cy="528233"/>
          </a:xfrm>
        </p:grpSpPr>
        <p:pic>
          <p:nvPicPr>
            <p:cNvPr id="24" name="Picture 16" descr="https://d30y9cdsu7xlg0.cloudfront.net/png/148388-2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256" y="5245093"/>
              <a:ext cx="494126" cy="494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6660232" y="5373216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“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마법의 모자</a:t>
              </a:r>
              <a:r>
                <a:rPr lang="en-US" altLang="ko-KR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”</a:t>
              </a:r>
              <a:r>
                <a:rPr lang="ko-KR" altLang="en-US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 란</a:t>
              </a:r>
              <a:r>
                <a:rPr lang="en-US" altLang="ko-KR" sz="2000" b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태나다체 " panose="02000000000000000000" pitchFamily="2" charset="-127"/>
                  <a:ea typeface="태나다체 " panose="02000000000000000000" pitchFamily="2" charset="-127"/>
                </a:rPr>
                <a:t>?</a:t>
              </a:r>
              <a:endPara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4D7A4A-BA11-83F4-BB8F-255899A1AEF4}"/>
              </a:ext>
            </a:extLst>
          </p:cNvPr>
          <p:cNvSpPr/>
          <p:nvPr/>
        </p:nvSpPr>
        <p:spPr>
          <a:xfrm>
            <a:off x="1522934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orting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Hat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623998F-614D-004B-C851-CA847BCC7ACB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3FEE34-1543-511D-C89A-16628EBF6B72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해리포터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마법의 분류모자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8B704-28C5-F5F3-6EDA-6C9F3F4C428B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89978BF-A651-9A78-4AC0-A7109171E615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8A4DF-0C7F-78B8-4F54-2F0369302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3" y="1992437"/>
            <a:ext cx="3274854" cy="2670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AFEDF9-DFEB-C58C-D7EF-E39E7043F0AD}"/>
              </a:ext>
            </a:extLst>
          </p:cNvPr>
          <p:cNvSpPr/>
          <p:nvPr/>
        </p:nvSpPr>
        <p:spPr>
          <a:xfrm>
            <a:off x="5129330" y="1905990"/>
            <a:ext cx="3264072" cy="2837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&lt;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해리포터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&gt;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의 마법학교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호그와트 신입생의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기숙사를 분류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해주는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마법의 모자</a:t>
            </a:r>
          </a:p>
        </p:txBody>
      </p:sp>
    </p:spTree>
    <p:extLst>
      <p:ext uri="{BB962C8B-B14F-4D97-AF65-F5344CB8AC3E}">
        <p14:creationId xmlns:p14="http://schemas.microsoft.com/office/powerpoint/2010/main" val="25663503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971600" y="5229200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1696657" y="5229200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938157" y="5229200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75329" y="540555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주요과정</a:t>
            </a:r>
          </a:p>
        </p:txBody>
      </p:sp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41" y="5301208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C5CBFD-8869-4EB7-2F77-1E57CA7CB508}"/>
              </a:ext>
            </a:extLst>
          </p:cNvPr>
          <p:cNvSpPr/>
          <p:nvPr/>
        </p:nvSpPr>
        <p:spPr>
          <a:xfrm>
            <a:off x="1522934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orting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Hat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0967D0-8BA4-1561-0396-B7E6CEC2A61D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691F5-6018-7FFD-066F-20FE020A60DD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해리포터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마법의 분류모자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86FF3-CCB4-EB1A-AB66-969D71BBC2C1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38FEF-D443-6666-E00E-CC3D68117ED6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EA4D6-425E-373B-A701-3D070C809996}"/>
              </a:ext>
            </a:extLst>
          </p:cNvPr>
          <p:cNvSpPr/>
          <p:nvPr/>
        </p:nvSpPr>
        <p:spPr>
          <a:xfrm>
            <a:off x="796063" y="1528982"/>
            <a:ext cx="3147755" cy="409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*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 </a:t>
            </a:r>
            <a:r>
              <a:rPr lang="ko-KR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수집</a:t>
            </a:r>
            <a:endParaRPr lang="en-US" altLang="ko-KR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*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이미지</a:t>
            </a:r>
            <a:r>
              <a:rPr lang="ko-KR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증강</a:t>
            </a:r>
            <a:endParaRPr lang="en-US" altLang="ko-KR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* </a:t>
            </a:r>
            <a:r>
              <a:rPr lang="ko-KR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</a:t>
            </a:r>
            <a:endParaRPr lang="en-US" altLang="ko-KR" sz="28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* </a:t>
            </a:r>
            <a:r>
              <a:rPr lang="ko-KR" alt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평가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2168A04-5A68-9CD8-BB6C-6E5628013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960" y="2000866"/>
            <a:ext cx="2941591" cy="315615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6EA5BF-128D-A8E6-3993-1C89434B61B3}"/>
              </a:ext>
            </a:extLst>
          </p:cNvPr>
          <p:cNvSpPr/>
          <p:nvPr/>
        </p:nvSpPr>
        <p:spPr>
          <a:xfrm>
            <a:off x="4930189" y="4865459"/>
            <a:ext cx="501606" cy="682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930553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971600" y="5229200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1696657" y="5229200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938157" y="5229200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75329" y="540555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코드분석</a:t>
            </a:r>
          </a:p>
        </p:txBody>
      </p:sp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41" y="5301208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C5CBFD-8869-4EB7-2F77-1E57CA7CB508}"/>
              </a:ext>
            </a:extLst>
          </p:cNvPr>
          <p:cNvSpPr/>
          <p:nvPr/>
        </p:nvSpPr>
        <p:spPr>
          <a:xfrm>
            <a:off x="1522934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orting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Hat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0967D0-8BA4-1561-0396-B7E6CEC2A61D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691F5-6018-7FFD-066F-20FE020A60DD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해리포터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마법의 분류모자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86FF3-CCB4-EB1A-AB66-969D71BBC2C1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38FEF-D443-6666-E00E-CC3D68117ED6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EA4D6-425E-373B-A701-3D070C809996}"/>
              </a:ext>
            </a:extLst>
          </p:cNvPr>
          <p:cNvSpPr/>
          <p:nvPr/>
        </p:nvSpPr>
        <p:spPr>
          <a:xfrm>
            <a:off x="796063" y="1528982"/>
            <a:ext cx="3147755" cy="409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이미지 증강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r>
              <a:rPr lang="en-US" altLang="ko-KR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ImageDataGenerator</a:t>
            </a:r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D98EA-B733-4C2B-BA53-5291A512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7" y="1124743"/>
            <a:ext cx="3467278" cy="21972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BE62E0-1AED-BB82-4AB6-31785FE62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763" y="3427664"/>
            <a:ext cx="383082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055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-522656" y="-1228277"/>
            <a:ext cx="3521778" cy="3156155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72000" y="1700808"/>
            <a:ext cx="0" cy="33123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971600" y="5229200"/>
            <a:ext cx="3199873" cy="0"/>
            <a:chOff x="796063" y="4941168"/>
            <a:chExt cx="3199873" cy="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연결선 26"/>
          <p:cNvCxnSpPr/>
          <p:nvPr/>
        </p:nvCxnSpPr>
        <p:spPr>
          <a:xfrm>
            <a:off x="1696657" y="5229200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1938157" y="5229200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75329" y="540555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결과분석</a:t>
            </a:r>
          </a:p>
        </p:txBody>
      </p:sp>
      <p:pic>
        <p:nvPicPr>
          <p:cNvPr id="42" name="Picture 16" descr="https://d30y9cdsu7xlg0.cloudfront.net/png/148388-2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041" y="5301208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C5CBFD-8869-4EB7-2F77-1E57CA7CB508}"/>
              </a:ext>
            </a:extLst>
          </p:cNvPr>
          <p:cNvSpPr/>
          <p:nvPr/>
        </p:nvSpPr>
        <p:spPr>
          <a:xfrm>
            <a:off x="1522934" y="108342"/>
            <a:ext cx="3147755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orting</a:t>
            </a:r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 Hat</a:t>
            </a:r>
            <a:endParaRPr lang="ko-KR" altLang="en-US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0967D0-8BA4-1561-0396-B7E6CEC2A61D}"/>
              </a:ext>
            </a:extLst>
          </p:cNvPr>
          <p:cNvCxnSpPr/>
          <p:nvPr/>
        </p:nvCxnSpPr>
        <p:spPr>
          <a:xfrm flipV="1">
            <a:off x="1603976" y="761881"/>
            <a:ext cx="3976136" cy="2823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A691F5-6018-7FFD-066F-20FE020A60DD}"/>
              </a:ext>
            </a:extLst>
          </p:cNvPr>
          <p:cNvSpPr/>
          <p:nvPr/>
        </p:nvSpPr>
        <p:spPr>
          <a:xfrm>
            <a:off x="1387952" y="803011"/>
            <a:ext cx="4336176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“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해리포터</a:t>
            </a:r>
            <a:r>
              <a: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” </a:t>
            </a:r>
            <a:r>
              <a: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마법의 분류모자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86FF3-CCB4-EB1A-AB66-969D71BBC2C1}"/>
              </a:ext>
            </a:extLst>
          </p:cNvPr>
          <p:cNvSpPr txBox="1"/>
          <p:nvPr/>
        </p:nvSpPr>
        <p:spPr>
          <a:xfrm>
            <a:off x="841652" y="86828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태나다체 " panose="02000000000000000000" pitchFamily="2" charset="-127"/>
              </a:rPr>
              <a:t>S</a:t>
            </a:r>
            <a:endParaRPr lang="ko-KR" altLang="en-US" sz="6000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838FEF-D443-6666-E00E-CC3D68117ED6}"/>
              </a:ext>
            </a:extLst>
          </p:cNvPr>
          <p:cNvSpPr/>
          <p:nvPr/>
        </p:nvSpPr>
        <p:spPr>
          <a:xfrm>
            <a:off x="100975" y="202846"/>
            <a:ext cx="10438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태나다체 " panose="02000000000000000000" pitchFamily="2" charset="-127"/>
                <a:ea typeface="10X10 Bold" pitchFamily="50" charset="-127"/>
              </a:rPr>
              <a:t>1.</a:t>
            </a:r>
            <a:endParaRPr lang="ko-KR" altLang="en-US" sz="7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BEA4D6-425E-373B-A701-3D070C809996}"/>
              </a:ext>
            </a:extLst>
          </p:cNvPr>
          <p:cNvSpPr/>
          <p:nvPr/>
        </p:nvSpPr>
        <p:spPr>
          <a:xfrm>
            <a:off x="796063" y="1528982"/>
            <a:ext cx="3147755" cy="409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학습 및 결과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28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89ADDF-0D49-21A7-14AA-7C304CF098AE}"/>
              </a:ext>
            </a:extLst>
          </p:cNvPr>
          <p:cNvGrpSpPr/>
          <p:nvPr/>
        </p:nvGrpSpPr>
        <p:grpSpPr>
          <a:xfrm>
            <a:off x="5148066" y="5230657"/>
            <a:ext cx="3199873" cy="0"/>
            <a:chOff x="796063" y="4941168"/>
            <a:chExt cx="3199873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6C5A196-1A93-20AE-06FF-D053B1088D8F}"/>
                </a:ext>
              </a:extLst>
            </p:cNvPr>
            <p:cNvCxnSpPr/>
            <p:nvPr/>
          </p:nvCxnSpPr>
          <p:spPr>
            <a:xfrm>
              <a:off x="796063" y="4941168"/>
              <a:ext cx="7250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FC804FC-CAC6-0332-E2C3-41F22046E860}"/>
                </a:ext>
              </a:extLst>
            </p:cNvPr>
            <p:cNvCxnSpPr/>
            <p:nvPr/>
          </p:nvCxnSpPr>
          <p:spPr>
            <a:xfrm>
              <a:off x="1789103" y="4941168"/>
              <a:ext cx="22068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A36267-D11E-1348-E44B-A7497FA88DE1}"/>
              </a:ext>
            </a:extLst>
          </p:cNvPr>
          <p:cNvCxnSpPr/>
          <p:nvPr/>
        </p:nvCxnSpPr>
        <p:spPr>
          <a:xfrm>
            <a:off x="5873123" y="5230657"/>
            <a:ext cx="241500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514FE59-5156-0936-AEB2-DFA840CD56F7}"/>
              </a:ext>
            </a:extLst>
          </p:cNvPr>
          <p:cNvCxnSpPr/>
          <p:nvPr/>
        </p:nvCxnSpPr>
        <p:spPr>
          <a:xfrm flipH="1">
            <a:off x="6114623" y="5230657"/>
            <a:ext cx="26483" cy="4607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FE730C-D649-0E97-2ADE-3984F1391F60}"/>
              </a:ext>
            </a:extLst>
          </p:cNvPr>
          <p:cNvSpPr txBox="1"/>
          <p:nvPr/>
        </p:nvSpPr>
        <p:spPr>
          <a:xfrm>
            <a:off x="7051795" y="5407013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결과분석</a:t>
            </a:r>
          </a:p>
        </p:txBody>
      </p:sp>
      <p:pic>
        <p:nvPicPr>
          <p:cNvPr id="15" name="Picture 16" descr="https://d30y9cdsu7xlg0.cloudfront.net/png/148388-200.png">
            <a:extLst>
              <a:ext uri="{FF2B5EF4-FFF2-40B4-BE49-F238E27FC236}">
                <a16:creationId xmlns:a16="http://schemas.microsoft.com/office/drawing/2014/main" id="{D1547C14-65F4-3AC8-264B-38BB222F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507" y="5302665"/>
            <a:ext cx="494126" cy="49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A144C1-A73C-2A9F-4361-AA94D27EB897}"/>
              </a:ext>
            </a:extLst>
          </p:cNvPr>
          <p:cNvSpPr/>
          <p:nvPr/>
        </p:nvSpPr>
        <p:spPr>
          <a:xfrm>
            <a:off x="4972529" y="1530439"/>
            <a:ext cx="3147755" cy="409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CNN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기반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AF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ELU,</a:t>
            </a:r>
            <a:r>
              <a:rPr lang="ko-KR" alt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Leaky</a:t>
            </a:r>
            <a:r>
              <a:rPr lang="ko-KR" alt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ReLU</a:t>
            </a:r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출력층</a:t>
            </a:r>
            <a:r>
              <a:rPr lang="ko-KR" altLang="en-US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2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– </a:t>
            </a:r>
            <a:r>
              <a:rPr lang="en-US" altLang="ko-KR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softmax</a:t>
            </a:r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손실함수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 </a:t>
            </a:r>
            <a:r>
              <a:rPr lang="en-US" altLang="ko-KR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sparse_categorical_crossentropy</a:t>
            </a:r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Optimizer</a:t>
            </a:r>
          </a:p>
          <a:p>
            <a:r>
              <a:rPr lang="en-US" altLang="ko-KR" sz="12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800000000000000" pitchFamily="2" charset="-127"/>
                <a:ea typeface="메이플스토리" panose="02000800000000000000" pitchFamily="2" charset="-127"/>
              </a:rPr>
              <a:t>Nadam</a:t>
            </a:r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endParaRPr lang="en-US" altLang="ko-KR" sz="1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1C6CF12-1319-3FA6-3AB5-F87044A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39" y="2765006"/>
            <a:ext cx="3495296" cy="21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481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1115</Words>
  <Application>Microsoft Office PowerPoint</Application>
  <PresentationFormat>화면 슬라이드 쇼(4:3)</PresentationFormat>
  <Paragraphs>307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메이플스토리</vt:lpstr>
      <vt:lpstr>태나다체 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</dc:creator>
  <cp:lastModifiedBy>LG</cp:lastModifiedBy>
  <cp:revision>61</cp:revision>
  <dcterms:created xsi:type="dcterms:W3CDTF">2015-11-19T09:23:11Z</dcterms:created>
  <dcterms:modified xsi:type="dcterms:W3CDTF">2023-09-20T05:23:59Z</dcterms:modified>
</cp:coreProperties>
</file>